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0" r:id="rId35"/>
    <p:sldId id="289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308" r:id="rId44"/>
    <p:sldId id="299" r:id="rId45"/>
    <p:sldId id="300" r:id="rId46"/>
    <p:sldId id="301" r:id="rId47"/>
    <p:sldId id="302" r:id="rId48"/>
    <p:sldId id="303" r:id="rId49"/>
    <p:sldId id="309" r:id="rId50"/>
    <p:sldId id="316" r:id="rId51"/>
    <p:sldId id="311" r:id="rId52"/>
    <p:sldId id="314" r:id="rId53"/>
  </p:sldIdLst>
  <p:sldSz cx="12192000" cy="6858000"/>
  <p:notesSz cx="6858000" cy="121920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Lato" panose="020F0502020204030203" pitchFamily="34" charset="0"/>
      <p:regular r:id="rId59"/>
      <p:bold r:id="rId60"/>
      <p:italic r:id="rId61"/>
      <p:boldItalic r:id="rId62"/>
    </p:embeddedFont>
    <p:embeddedFont>
      <p:font typeface="Lato Medium" panose="020F0502020204030203" pitchFamily="34" charset="0"/>
      <p:regular r:id="rId63"/>
      <p:italic r:id="rId64"/>
    </p:embeddedFont>
    <p:embeddedFont>
      <p:font typeface="Poppins" panose="00000500000000000000" pitchFamily="2" charset="0"/>
      <p:regular r:id="rId65"/>
      <p:bold r:id="rId66"/>
      <p:italic r:id="rId67"/>
      <p:boldItalic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872147-1217-4916-81F6-57A74251AAAF}" v="29" dt="2023-07-27T17:20:07.7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48"/>
    <p:restoredTop sz="95701"/>
  </p:normalViewPr>
  <p:slideViewPr>
    <p:cSldViewPr snapToGrid="0" snapToObjects="1">
      <p:cViewPr varScale="1">
        <p:scale>
          <a:sx n="84" d="100"/>
          <a:sy n="84" d="100"/>
        </p:scale>
        <p:origin x="8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ee.luo@gmail.com" userId="0f79da23177fd2ac" providerId="LiveId" clId="{B6872147-1217-4916-81F6-57A74251AAAF}"/>
    <pc:docChg chg="custSel modSld">
      <pc:chgData name="bree.luo@gmail.com" userId="0f79da23177fd2ac" providerId="LiveId" clId="{B6872147-1217-4916-81F6-57A74251AAAF}" dt="2023-07-27T17:20:03.569" v="29" actId="1076"/>
      <pc:docMkLst>
        <pc:docMk/>
      </pc:docMkLst>
      <pc:sldChg chg="addSp delSp modSp mod delAnim modAnim">
        <pc:chgData name="bree.luo@gmail.com" userId="0f79da23177fd2ac" providerId="LiveId" clId="{B6872147-1217-4916-81F6-57A74251AAAF}" dt="2023-07-27T17:17:39.556" v="5" actId="1076"/>
        <pc:sldMkLst>
          <pc:docMk/>
          <pc:sldMk cId="0" sldId="267"/>
        </pc:sldMkLst>
        <pc:picChg chg="add mod">
          <ac:chgData name="bree.luo@gmail.com" userId="0f79da23177fd2ac" providerId="LiveId" clId="{B6872147-1217-4916-81F6-57A74251AAAF}" dt="2023-07-27T17:17:39.556" v="5" actId="1076"/>
          <ac:picMkLst>
            <pc:docMk/>
            <pc:sldMk cId="0" sldId="267"/>
            <ac:picMk id="6" creationId="{2DCAFF9C-5D0E-2575-B301-D15B9464B631}"/>
          </ac:picMkLst>
        </pc:picChg>
        <pc:picChg chg="del">
          <ac:chgData name="bree.luo@gmail.com" userId="0f79da23177fd2ac" providerId="LiveId" clId="{B6872147-1217-4916-81F6-57A74251AAAF}" dt="2023-07-27T17:17:00.491" v="0" actId="478"/>
          <ac:picMkLst>
            <pc:docMk/>
            <pc:sldMk cId="0" sldId="267"/>
            <ac:picMk id="7" creationId="{DD035D29-8946-E027-FB72-1D04007D7D7B}"/>
          </ac:picMkLst>
        </pc:picChg>
      </pc:sldChg>
      <pc:sldChg chg="addSp delSp modSp mod delAnim modAnim">
        <pc:chgData name="bree.luo@gmail.com" userId="0f79da23177fd2ac" providerId="LiveId" clId="{B6872147-1217-4916-81F6-57A74251AAAF}" dt="2023-07-27T17:18:22.965" v="11" actId="1076"/>
        <pc:sldMkLst>
          <pc:docMk/>
          <pc:sldMk cId="0" sldId="276"/>
        </pc:sldMkLst>
        <pc:picChg chg="add mod">
          <ac:chgData name="bree.luo@gmail.com" userId="0f79da23177fd2ac" providerId="LiveId" clId="{B6872147-1217-4916-81F6-57A74251AAAF}" dt="2023-07-27T17:18:22.965" v="11" actId="1076"/>
          <ac:picMkLst>
            <pc:docMk/>
            <pc:sldMk cId="0" sldId="276"/>
            <ac:picMk id="6" creationId="{1A370B1B-A7CF-666C-3721-D74BA91318BC}"/>
          </ac:picMkLst>
        </pc:picChg>
        <pc:picChg chg="del">
          <ac:chgData name="bree.luo@gmail.com" userId="0f79da23177fd2ac" providerId="LiveId" clId="{B6872147-1217-4916-81F6-57A74251AAAF}" dt="2023-07-27T17:18:02.843" v="6" actId="478"/>
          <ac:picMkLst>
            <pc:docMk/>
            <pc:sldMk cId="0" sldId="276"/>
            <ac:picMk id="7" creationId="{30EF4EF6-1C3D-4BBB-11A1-38457CC96C55}"/>
          </ac:picMkLst>
        </pc:picChg>
      </pc:sldChg>
      <pc:sldChg chg="addSp delSp modSp mod delAnim modAnim">
        <pc:chgData name="bree.luo@gmail.com" userId="0f79da23177fd2ac" providerId="LiveId" clId="{B6872147-1217-4916-81F6-57A74251AAAF}" dt="2023-07-27T17:19:20.506" v="20" actId="1076"/>
        <pc:sldMkLst>
          <pc:docMk/>
          <pc:sldMk cId="0" sldId="287"/>
        </pc:sldMkLst>
        <pc:picChg chg="add mod">
          <ac:chgData name="bree.luo@gmail.com" userId="0f79da23177fd2ac" providerId="LiveId" clId="{B6872147-1217-4916-81F6-57A74251AAAF}" dt="2023-07-27T17:19:20.506" v="20" actId="1076"/>
          <ac:picMkLst>
            <pc:docMk/>
            <pc:sldMk cId="0" sldId="287"/>
            <ac:picMk id="6" creationId="{A9BC3BD5-2BEA-A74E-059B-7F184476A499}"/>
          </ac:picMkLst>
        </pc:picChg>
        <pc:picChg chg="del mod">
          <ac:chgData name="bree.luo@gmail.com" userId="0f79da23177fd2ac" providerId="LiveId" clId="{B6872147-1217-4916-81F6-57A74251AAAF}" dt="2023-07-27T17:18:42.188" v="13" actId="478"/>
          <ac:picMkLst>
            <pc:docMk/>
            <pc:sldMk cId="0" sldId="287"/>
            <ac:picMk id="7" creationId="{3888E17E-8744-6358-23F4-F7F764A783AC}"/>
          </ac:picMkLst>
        </pc:picChg>
      </pc:sldChg>
      <pc:sldChg chg="addSp delSp modSp mod delAnim modAnim">
        <pc:chgData name="bree.luo@gmail.com" userId="0f79da23177fd2ac" providerId="LiveId" clId="{B6872147-1217-4916-81F6-57A74251AAAF}" dt="2023-07-27T17:20:03.569" v="29" actId="1076"/>
        <pc:sldMkLst>
          <pc:docMk/>
          <pc:sldMk cId="0" sldId="296"/>
        </pc:sldMkLst>
        <pc:picChg chg="mod">
          <ac:chgData name="bree.luo@gmail.com" userId="0f79da23177fd2ac" providerId="LiveId" clId="{B6872147-1217-4916-81F6-57A74251AAAF}" dt="2023-07-27T17:20:01.300" v="27" actId="1076"/>
          <ac:picMkLst>
            <pc:docMk/>
            <pc:sldMk cId="0" sldId="296"/>
            <ac:picMk id="4" creationId="{00000000-0000-0000-0000-000000000000}"/>
          </ac:picMkLst>
        </pc:picChg>
        <pc:picChg chg="add mod">
          <ac:chgData name="bree.luo@gmail.com" userId="0f79da23177fd2ac" providerId="LiveId" clId="{B6872147-1217-4916-81F6-57A74251AAAF}" dt="2023-07-27T17:20:03.569" v="29" actId="1076"/>
          <ac:picMkLst>
            <pc:docMk/>
            <pc:sldMk cId="0" sldId="296"/>
            <ac:picMk id="6" creationId="{D49FAF27-1D59-EBA5-8E32-5817C2E51311}"/>
          </ac:picMkLst>
        </pc:picChg>
        <pc:picChg chg="del">
          <ac:chgData name="bree.luo@gmail.com" userId="0f79da23177fd2ac" providerId="LiveId" clId="{B6872147-1217-4916-81F6-57A74251AAAF}" dt="2023-07-27T17:19:37.406" v="21" actId="478"/>
          <ac:picMkLst>
            <pc:docMk/>
            <pc:sldMk cId="0" sldId="296"/>
            <ac:picMk id="7" creationId="{6354CFBB-F731-AD52-E652-CCD56997B9CA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D61EF2-1DF3-4246-8C0A-3818E4EA1FF7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</dgm:pt>
    <dgm:pt modelId="{ACD887A5-2B6C-7C47-84E1-77ACF2F0407C}">
      <dgm:prSet phldrT="[Text]"/>
      <dgm:spPr>
        <a:solidFill>
          <a:schemeClr val="accent1">
            <a:lumMod val="20000"/>
            <a:lumOff val="80000"/>
          </a:schemeClr>
        </a:solidFill>
        <a:ln cmpd="dbl">
          <a:noFill/>
        </a:ln>
      </dgm:spPr>
      <dgm:t>
        <a:bodyPr/>
        <a:lstStyle/>
        <a:p>
          <a:r>
            <a:rPr lang="en-US" dirty="0">
              <a:solidFill>
                <a:srgbClr val="002060"/>
              </a:solidFill>
            </a:rPr>
            <a:t>Demonstrating</a:t>
          </a:r>
        </a:p>
      </dgm:t>
    </dgm:pt>
    <dgm:pt modelId="{632FA576-3691-084E-8CA7-03722AFF2207}" type="parTrans" cxnId="{63FEAB7E-EF49-334C-BC64-251501F15BED}">
      <dgm:prSet/>
      <dgm:spPr/>
      <dgm:t>
        <a:bodyPr/>
        <a:lstStyle/>
        <a:p>
          <a:endParaRPr lang="en-US"/>
        </a:p>
      </dgm:t>
    </dgm:pt>
    <dgm:pt modelId="{144C5AF5-1343-9641-94EF-35BC2E42A6A1}" type="sibTrans" cxnId="{63FEAB7E-EF49-334C-BC64-251501F15BED}">
      <dgm:prSet/>
      <dgm:spPr/>
      <dgm:t>
        <a:bodyPr/>
        <a:lstStyle/>
        <a:p>
          <a:endParaRPr lang="en-US"/>
        </a:p>
      </dgm:t>
    </dgm:pt>
    <dgm:pt modelId="{D6DDBA1E-6117-3542-9781-6DE54610944C}">
      <dgm:prSet phldrT="[Text]"/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dirty="0">
              <a:solidFill>
                <a:srgbClr val="002060"/>
              </a:solidFill>
            </a:rPr>
            <a:t>Demonstration</a:t>
          </a:r>
        </a:p>
      </dgm:t>
    </dgm:pt>
    <dgm:pt modelId="{50235B67-5D45-B640-ABF7-35FDC8E624A9}" type="parTrans" cxnId="{C6B86ED8-A6A3-454D-881B-D97072E6555D}">
      <dgm:prSet/>
      <dgm:spPr/>
      <dgm:t>
        <a:bodyPr/>
        <a:lstStyle/>
        <a:p>
          <a:endParaRPr lang="en-US"/>
        </a:p>
      </dgm:t>
    </dgm:pt>
    <dgm:pt modelId="{1D10E9D9-2FF0-6640-AEDF-2F7B57DC712D}" type="sibTrans" cxnId="{C6B86ED8-A6A3-454D-881B-D97072E6555D}">
      <dgm:prSet/>
      <dgm:spPr/>
      <dgm:t>
        <a:bodyPr/>
        <a:lstStyle/>
        <a:p>
          <a:endParaRPr lang="en-US"/>
        </a:p>
      </dgm:t>
    </dgm:pt>
    <dgm:pt modelId="{7746BCF0-FE88-7D4E-B514-EF7BE801828D}" type="pres">
      <dgm:prSet presAssocID="{54D61EF2-1DF3-4246-8C0A-3818E4EA1FF7}" presName="diagram" presStyleCnt="0">
        <dgm:presLayoutVars>
          <dgm:dir/>
          <dgm:resizeHandles val="exact"/>
        </dgm:presLayoutVars>
      </dgm:prSet>
      <dgm:spPr/>
    </dgm:pt>
    <dgm:pt modelId="{19ECA73A-98A4-7545-BED3-09451F52F0B3}" type="pres">
      <dgm:prSet presAssocID="{ACD887A5-2B6C-7C47-84E1-77ACF2F0407C}" presName="node" presStyleLbl="node1" presStyleIdx="0" presStyleCnt="2">
        <dgm:presLayoutVars>
          <dgm:bulletEnabled val="1"/>
        </dgm:presLayoutVars>
      </dgm:prSet>
      <dgm:spPr/>
    </dgm:pt>
    <dgm:pt modelId="{2ECAB258-40C2-6E42-9D09-563CF0D2AA32}" type="pres">
      <dgm:prSet presAssocID="{144C5AF5-1343-9641-94EF-35BC2E42A6A1}" presName="sibTrans" presStyleCnt="0"/>
      <dgm:spPr/>
    </dgm:pt>
    <dgm:pt modelId="{E319B5CB-8422-E24F-9AF3-A9ED983C60C8}" type="pres">
      <dgm:prSet presAssocID="{D6DDBA1E-6117-3542-9781-6DE54610944C}" presName="node" presStyleLbl="node1" presStyleIdx="1" presStyleCnt="2">
        <dgm:presLayoutVars>
          <dgm:bulletEnabled val="1"/>
        </dgm:presLayoutVars>
      </dgm:prSet>
      <dgm:spPr/>
    </dgm:pt>
  </dgm:ptLst>
  <dgm:cxnLst>
    <dgm:cxn modelId="{63FEAB7E-EF49-334C-BC64-251501F15BED}" srcId="{54D61EF2-1DF3-4246-8C0A-3818E4EA1FF7}" destId="{ACD887A5-2B6C-7C47-84E1-77ACF2F0407C}" srcOrd="0" destOrd="0" parTransId="{632FA576-3691-084E-8CA7-03722AFF2207}" sibTransId="{144C5AF5-1343-9641-94EF-35BC2E42A6A1}"/>
    <dgm:cxn modelId="{879A12A2-0D17-1341-8650-F612A1387BF0}" type="presOf" srcId="{D6DDBA1E-6117-3542-9781-6DE54610944C}" destId="{E319B5CB-8422-E24F-9AF3-A9ED983C60C8}" srcOrd="0" destOrd="0" presId="urn:microsoft.com/office/officeart/2005/8/layout/default"/>
    <dgm:cxn modelId="{C6B86ED8-A6A3-454D-881B-D97072E6555D}" srcId="{54D61EF2-1DF3-4246-8C0A-3818E4EA1FF7}" destId="{D6DDBA1E-6117-3542-9781-6DE54610944C}" srcOrd="1" destOrd="0" parTransId="{50235B67-5D45-B640-ABF7-35FDC8E624A9}" sibTransId="{1D10E9D9-2FF0-6640-AEDF-2F7B57DC712D}"/>
    <dgm:cxn modelId="{2F3BF0E2-54D9-FC44-8665-14B6D898E182}" type="presOf" srcId="{ACD887A5-2B6C-7C47-84E1-77ACF2F0407C}" destId="{19ECA73A-98A4-7545-BED3-09451F52F0B3}" srcOrd="0" destOrd="0" presId="urn:microsoft.com/office/officeart/2005/8/layout/default"/>
    <dgm:cxn modelId="{2AC4FFF6-9CD0-3643-9C47-030F2734FA6F}" type="presOf" srcId="{54D61EF2-1DF3-4246-8C0A-3818E4EA1FF7}" destId="{7746BCF0-FE88-7D4E-B514-EF7BE801828D}" srcOrd="0" destOrd="0" presId="urn:microsoft.com/office/officeart/2005/8/layout/default"/>
    <dgm:cxn modelId="{8D66DCD1-07D4-4844-9F2B-B565F3D5A5C0}" type="presParOf" srcId="{7746BCF0-FE88-7D4E-B514-EF7BE801828D}" destId="{19ECA73A-98A4-7545-BED3-09451F52F0B3}" srcOrd="0" destOrd="0" presId="urn:microsoft.com/office/officeart/2005/8/layout/default"/>
    <dgm:cxn modelId="{11938372-3E0E-3046-A031-A5534D3A02FB}" type="presParOf" srcId="{7746BCF0-FE88-7D4E-B514-EF7BE801828D}" destId="{2ECAB258-40C2-6E42-9D09-563CF0D2AA32}" srcOrd="1" destOrd="0" presId="urn:microsoft.com/office/officeart/2005/8/layout/default"/>
    <dgm:cxn modelId="{5C9B261E-1B9F-8344-A41B-34CCEBE57212}" type="presParOf" srcId="{7746BCF0-FE88-7D4E-B514-EF7BE801828D}" destId="{E319B5CB-8422-E24F-9AF3-A9ED983C60C8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ECA73A-98A4-7545-BED3-09451F52F0B3}">
      <dsp:nvSpPr>
        <dsp:cNvPr id="0" name=""/>
        <dsp:cNvSpPr/>
      </dsp:nvSpPr>
      <dsp:spPr>
        <a:xfrm>
          <a:off x="1957171" y="272"/>
          <a:ext cx="3634219" cy="2180531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dbl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rgbClr val="002060"/>
              </a:solidFill>
            </a:rPr>
            <a:t>Demonstrating</a:t>
          </a:r>
        </a:p>
      </dsp:txBody>
      <dsp:txXfrm>
        <a:off x="1957171" y="272"/>
        <a:ext cx="3634219" cy="2180531"/>
      </dsp:txXfrm>
    </dsp:sp>
    <dsp:sp modelId="{E319B5CB-8422-E24F-9AF3-A9ED983C60C8}">
      <dsp:nvSpPr>
        <dsp:cNvPr id="0" name=""/>
        <dsp:cNvSpPr/>
      </dsp:nvSpPr>
      <dsp:spPr>
        <a:xfrm>
          <a:off x="1957171" y="2544226"/>
          <a:ext cx="3634219" cy="2180531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rgbClr val="002060"/>
              </a:solidFill>
            </a:rPr>
            <a:t>Demonstration</a:t>
          </a:r>
        </a:p>
      </dsp:txBody>
      <dsp:txXfrm>
        <a:off x="1957171" y="2544226"/>
        <a:ext cx="3634219" cy="21805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878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7IEXr6KZs4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1Fx3m2oPC4&amp;t=199s" TargetMode="External"/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jeopardylabs.com/play/claves-fanboys-game" TargetMode="External"/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9364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200" u="sng" dirty="0">
                <a:solidFill>
                  <a:schemeClr val="hlink"/>
                </a:solidFill>
                <a:hlinkClick r:id="rId3"/>
              </a:rPr>
              <a:t>https://youtu.be/b7IEXr6KZs4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dirty="0">
                <a:solidFill>
                  <a:schemeClr val="hlink"/>
                </a:solidFill>
                <a:hlinkClick r:id="rId3"/>
              </a:rPr>
              <a:t>https://www.youtube.com/watch?v=I1Fx3m2oPC4&amp;t=199s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58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635000" y="914400"/>
            <a:ext cx="8128000" cy="4572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https://jeopardylabs.com/play/claves-fanboys-game</a:t>
            </a: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306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635000" y="914400"/>
            <a:ext cx="8128000" cy="4572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youtu.be</a:t>
            </a:r>
            <a:r>
              <a:rPr lang="en-US" dirty="0"/>
              <a:t>/RjYglhZCXa4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4310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9" name="Google Shape;509;p4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4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52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0485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836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sv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sv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gif"/><Relationship Id="rId4" Type="http://schemas.openxmlformats.org/officeDocument/2006/relationships/image" Target="../media/image1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sv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sv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sv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sv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gif"/><Relationship Id="rId4" Type="http://schemas.openxmlformats.org/officeDocument/2006/relationships/image" Target="../media/image1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6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sv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sv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sv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sv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gif"/><Relationship Id="rId4" Type="http://schemas.openxmlformats.org/officeDocument/2006/relationships/image" Target="../media/image10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6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sv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sv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sv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b7IEXr6KZs4?feature=oembed" TargetMode="External"/><Relationship Id="rId4" Type="http://schemas.openxmlformats.org/officeDocument/2006/relationships/image" Target="../media/image4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I1Fx3m2oPC4?feature=oembed" TargetMode="External"/><Relationship Id="rId4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jeopardylabs.com/play/claves-fanboys-game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RjYglhZCXa4?feature=oembed" TargetMode="External"/><Relationship Id="rId4" Type="http://schemas.openxmlformats.org/officeDocument/2006/relationships/image" Target="../media/image4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hyperlink" Target="https://www.youtube.com/watch?v=RjYglhZCXa4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jeopardylabs.com/play/claves-fanboys-game" TargetMode="External"/><Relationship Id="rId5" Type="http://schemas.openxmlformats.org/officeDocument/2006/relationships/hyperlink" Target="https://www.youtube.com/watch?v=I1Fx3m2oPC4&amp;t=199s" TargetMode="External"/><Relationship Id="rId4" Type="http://schemas.openxmlformats.org/officeDocument/2006/relationships/hyperlink" Target="https://youtu.be/b7IEXr6KZs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gif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7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16.png"/><Relationship Id="rId10" Type="http://schemas.microsoft.com/office/2007/relationships/diagramDrawing" Target="../diagrams/drawing1.xml"/><Relationship Id="rId4" Type="http://schemas.openxmlformats.org/officeDocument/2006/relationships/image" Target="../media/image18.sv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114271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116839" t="-5556" r="-116839" b="-5556"/>
          <a:stretch/>
        </p:blipFill>
        <p:spPr>
          <a:xfrm>
            <a:off x="0" y="114271"/>
            <a:ext cx="12188952" cy="4285178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0" y="4639317"/>
            <a:ext cx="12188952" cy="125377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500" b="1" kern="0" spc="67" dirty="0">
                <a:solidFill>
                  <a:srgbClr val="1D3557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Rights Unit Cycle 2: 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500" i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Joelito's Big Decision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" y="6245426"/>
            <a:ext cx="12141339" cy="34242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5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La Gran Decisión De Joelito</a:t>
            </a:r>
            <a:endParaRPr lang="en-US" dirty="0"/>
          </a:p>
        </p:txBody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80905" y="399950"/>
            <a:ext cx="1995162" cy="9903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84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1825272"/>
            <a:ext cx="6856286" cy="317717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Spanish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demonstrate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is: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demostrar</a:t>
            </a:r>
            <a:endParaRPr lang="en-US" b="1" dirty="0"/>
          </a:p>
        </p:txBody>
      </p:sp>
      <p:pic>
        <p:nvPicPr>
          <p:cNvPr id="7" name="D(S).m4a" descr="D(S).m4a">
            <a:hlinkClick r:id="" action="ppaction://media"/>
            <a:extLst>
              <a:ext uri="{FF2B5EF4-FFF2-40B4-BE49-F238E27FC236}">
                <a16:creationId xmlns:a16="http://schemas.microsoft.com/office/drawing/2014/main" id="{37F6C360-34FF-52D5-ABBE-C3356C46CF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04795" y="5430134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84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1487921"/>
            <a:ext cx="6856286" cy="385187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Mandarin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demonstrate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is: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 游       行     示      威 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b="1" i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yóu   xíng  shì   wēi</a:t>
            </a:r>
            <a:endParaRPr lang="en-US" b="1" dirty="0"/>
          </a:p>
        </p:txBody>
      </p:sp>
      <p:pic>
        <p:nvPicPr>
          <p:cNvPr id="7" name="D(M).m4a" descr="D(M).m4a">
            <a:hlinkClick r:id="" action="ppaction://media"/>
            <a:extLst>
              <a:ext uri="{FF2B5EF4-FFF2-40B4-BE49-F238E27FC236}">
                <a16:creationId xmlns:a16="http://schemas.microsoft.com/office/drawing/2014/main" id="{5B121620-F8C4-0F5A-049C-FE4B92776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04795" y="545357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84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1687646"/>
            <a:ext cx="6856286" cy="345242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4500" kern="0" spc="5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Cantonese</a:t>
            </a:r>
            <a:br>
              <a:rPr lang="en-US" sz="4500" kern="0" spc="5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4500" kern="0" spc="5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4500" b="1" kern="0" spc="5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4500" b="1" kern="0" spc="5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demonstrate</a:t>
            </a:r>
            <a:r>
              <a:rPr lang="en-US" sz="4500" kern="0" spc="5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is: 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4500" b="1" i="1" kern="0" spc="57" dirty="0" err="1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遊</a:t>
            </a:r>
            <a:r>
              <a:rPr lang="en-US" sz="4500" b="1" i="1" kern="0" spc="5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         行         示    威</a:t>
            </a:r>
            <a:br>
              <a:rPr lang="en-US" sz="4500" b="1" i="1" kern="0" spc="5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4500" b="1" i="1" kern="0" spc="5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yau4 hang4  si6 wai1</a:t>
            </a:r>
            <a:endParaRPr lang="en-US" b="1" dirty="0"/>
          </a:p>
        </p:txBody>
      </p:sp>
      <p:pic>
        <p:nvPicPr>
          <p:cNvPr id="6" name="u2c2demonstrateyauhangsiwai">
            <a:hlinkClick r:id="" action="ppaction://media"/>
            <a:extLst>
              <a:ext uri="{FF2B5EF4-FFF2-40B4-BE49-F238E27FC236}">
                <a16:creationId xmlns:a16="http://schemas.microsoft.com/office/drawing/2014/main" id="{2DCAFF9C-5D0E-2575-B301-D15B9464B6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/>
        </p:blipFill>
        <p:spPr>
          <a:xfrm>
            <a:off x="10731420" y="5371597"/>
            <a:ext cx="793977" cy="793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95226" y="447563"/>
            <a:ext cx="11998500" cy="50522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300" b="1" kern="0" spc="67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Demonstrate</a:t>
            </a:r>
            <a: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(</a:t>
            </a:r>
            <a:r>
              <a:rPr lang="en-US" sz="5300" i="1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verb</a:t>
            </a:r>
            <a: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)</a:t>
            </a:r>
            <a:endParaRPr lang="en-US" dirty="0"/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128" y="1714072"/>
            <a:ext cx="3618595" cy="4666083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761810" y="3125657"/>
            <a:ext cx="3428143" cy="18143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Do you know</a:t>
            </a:r>
            <a:b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how to say</a:t>
            </a:r>
            <a:br>
              <a:rPr lang="en-US" sz="2900" b="1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2900" b="1" kern="0" spc="38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demonstrate</a:t>
            </a:r>
            <a: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in</a:t>
            </a:r>
            <a:b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any other</a:t>
            </a:r>
            <a:b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languages?</a:t>
            </a:r>
            <a:endParaRPr lang="en-US" dirty="0"/>
          </a:p>
        </p:txBody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85181" y="1714072"/>
            <a:ext cx="3618595" cy="4666083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4570857" y="3316990"/>
            <a:ext cx="3428143" cy="143167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Do you know</a:t>
            </a:r>
            <a:b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any synonyms</a:t>
            </a:r>
            <a:b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for the word</a:t>
            </a:r>
            <a:br>
              <a:rPr lang="en-US" sz="2900" b="1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2900" b="1" kern="0" spc="38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demonstrate</a:t>
            </a:r>
            <a: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?</a:t>
            </a:r>
            <a:endParaRPr lang="en-US" dirty="0"/>
          </a:p>
        </p:txBody>
      </p:sp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94221" y="1714072"/>
            <a:ext cx="3618595" cy="4666083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8379905" y="3316990"/>
            <a:ext cx="3428143" cy="143167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Do you know</a:t>
            </a:r>
            <a:b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any antonyms</a:t>
            </a:r>
            <a:b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for the word</a:t>
            </a:r>
            <a:br>
              <a:rPr lang="en-US" sz="2900" b="1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2900" b="1" kern="0" spc="38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demonstrate</a:t>
            </a:r>
            <a:r>
              <a:rPr lang="en-US" sz="2900" kern="0" spc="3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?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3654629" y="2404259"/>
            <a:ext cx="4879695" cy="98859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0700" b="1" kern="0" spc="134" dirty="0">
                <a:solidFill>
                  <a:schemeClr val="accent6">
                    <a:lumMod val="75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Strike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Object 3"/>
          <p:cNvSpPr/>
          <p:nvPr/>
        </p:nvSpPr>
        <p:spPr>
          <a:xfrm>
            <a:off x="4361288" y="4106213"/>
            <a:ext cx="3466376" cy="31724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200" i="1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Noun</a:t>
            </a:r>
            <a:r>
              <a:rPr lang="en-US" sz="3200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or </a:t>
            </a:r>
            <a:r>
              <a:rPr lang="en-US" sz="3200" i="1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Verb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63" cy="1590039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7100" b="1" kern="0" spc="96" dirty="0">
                <a:solidFill>
                  <a:schemeClr val="accent6">
                    <a:lumMod val="75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Strike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Object 4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6" name="Object 5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noFill/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8" name="Object 7"/>
          <p:cNvSpPr/>
          <p:nvPr/>
        </p:nvSpPr>
        <p:spPr>
          <a:xfrm>
            <a:off x="4966413" y="2731758"/>
            <a:ext cx="133339" cy="133317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9" name="Object 8"/>
          <p:cNvSpPr/>
          <p:nvPr/>
        </p:nvSpPr>
        <p:spPr>
          <a:xfrm>
            <a:off x="5242617" y="2587401"/>
            <a:ext cx="6755883" cy="97730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Have you heard this word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before?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4966413" y="4156579"/>
            <a:ext cx="133339" cy="133317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11" name="Object 10"/>
          <p:cNvSpPr/>
          <p:nvPr/>
        </p:nvSpPr>
        <p:spPr>
          <a:xfrm>
            <a:off x="5242617" y="4012265"/>
            <a:ext cx="6755883" cy="97730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What do you know about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this word?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A1F14B-17D1-3DFA-D297-E0DFF5E004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783" y="2092437"/>
            <a:ext cx="2540000" cy="431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3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6131" y="2078934"/>
            <a:ext cx="4193486" cy="2698417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5050522" y="1051010"/>
            <a:ext cx="6662299" cy="1707028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5336200" y="1308120"/>
            <a:ext cx="6471847" cy="119452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2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In 2015, low wage workers in NYC went on</a:t>
            </a:r>
            <a:br>
              <a:rPr lang="en-US" sz="2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500" b="1" dirty="0">
                <a:solidFill>
                  <a:schemeClr val="accent6">
                    <a:lumMod val="75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strike</a:t>
            </a:r>
            <a:r>
              <a:rPr lang="en-US" sz="2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because they wanted $15 per hour.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5050522" y="4098248"/>
            <a:ext cx="6662299" cy="1707028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7" name="Object 6"/>
          <p:cNvSpPr/>
          <p:nvPr/>
        </p:nvSpPr>
        <p:spPr>
          <a:xfrm>
            <a:off x="5336200" y="4355358"/>
            <a:ext cx="6471847" cy="119452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5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What are some different meanings of the</a:t>
            </a:r>
            <a:br>
              <a:rPr lang="en-US" sz="25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5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word “</a:t>
            </a:r>
            <a:r>
              <a:rPr lang="en-US" sz="2500" b="1" dirty="0">
                <a:solidFill>
                  <a:schemeClr val="accent6">
                    <a:lumMod val="75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strike</a:t>
            </a:r>
            <a:r>
              <a:rPr lang="en-US" sz="25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” that you know?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63" cy="2858881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193518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 </a:t>
            </a:r>
            <a:r>
              <a:rPr lang="en-US" sz="5300" b="1" kern="0" spc="67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strike</a:t>
            </a:r>
            <a: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is when workers refuse</a:t>
            </a:r>
            <a:b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to work because they are being</a:t>
            </a:r>
            <a:b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treated unfairly in their jobs.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1" y="3335012"/>
            <a:ext cx="4199475" cy="3054666"/>
          </a:xfrm>
          <a:prstGeom prst="rect">
            <a:avLst/>
          </a:prstGeom>
          <a:solidFill>
            <a:srgbClr val="F3F7F1"/>
          </a:solidFill>
        </p:spPr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5"/>
          <a:srcRect l="3440" r="3440"/>
          <a:stretch/>
        </p:blipFill>
        <p:spPr>
          <a:xfrm>
            <a:off x="476131" y="3335012"/>
            <a:ext cx="4199475" cy="3054666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5046988" y="3415575"/>
            <a:ext cx="6665833" cy="2881921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10" name="Object 9"/>
          <p:cNvSpPr/>
          <p:nvPr/>
        </p:nvSpPr>
        <p:spPr>
          <a:xfrm>
            <a:off x="5332667" y="3743326"/>
            <a:ext cx="6168771" cy="226849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24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Teachers in Seattle organized a </a:t>
            </a:r>
            <a:r>
              <a:rPr lang="en-US" sz="2400" b="1" dirty="0">
                <a:solidFill>
                  <a:schemeClr val="accent6">
                    <a:lumMod val="75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strike</a:t>
            </a:r>
            <a:r>
              <a:rPr lang="en-US" sz="24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because they wanted to make schools better for teachers and students. They asked the school district to increase recess by 30 minutes.</a:t>
            </a:r>
            <a:endParaRPr lang="en-US" sz="2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71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1825272"/>
            <a:ext cx="6856286" cy="317717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Spanish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strike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(</a:t>
            </a:r>
            <a:r>
              <a:rPr lang="en-US" sz="5000" i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noun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) is: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5000" b="1" i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huelga</a:t>
            </a:r>
            <a:endParaRPr lang="en-US" b="1" dirty="0"/>
          </a:p>
        </p:txBody>
      </p:sp>
      <p:pic>
        <p:nvPicPr>
          <p:cNvPr id="7" name="S.N(S).m4a" descr="S.N(S).m4a">
            <a:hlinkClick r:id="" action="ppaction://media"/>
            <a:extLst>
              <a:ext uri="{FF2B5EF4-FFF2-40B4-BE49-F238E27FC236}">
                <a16:creationId xmlns:a16="http://schemas.microsoft.com/office/drawing/2014/main" id="{61D1A703-53EB-8578-2E51-5428E5B3C1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04795" y="528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71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1487921"/>
            <a:ext cx="6856286" cy="385187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Spanish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strike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(</a:t>
            </a:r>
            <a:r>
              <a:rPr lang="en-US" sz="5000" i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verb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) is: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i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5000" b="1" i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ponerse en</a:t>
            </a:r>
            <a:br>
              <a:rPr lang="en-US" sz="5000" b="1" i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i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huelga</a:t>
            </a:r>
            <a:endParaRPr lang="en-US" b="1" dirty="0"/>
          </a:p>
        </p:txBody>
      </p:sp>
      <p:pic>
        <p:nvPicPr>
          <p:cNvPr id="7" name="S.V(S).m4a" descr="S.V(S).m4a">
            <a:hlinkClick r:id="" action="ppaction://media"/>
            <a:extLst>
              <a:ext uri="{FF2B5EF4-FFF2-40B4-BE49-F238E27FC236}">
                <a16:creationId xmlns:a16="http://schemas.microsoft.com/office/drawing/2014/main" id="{85837F3A-A7CD-0F3C-B3F4-3E64197CA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04795" y="530352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50" cy="1590039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7100" kern="0" spc="96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Our </a:t>
            </a:r>
            <a:r>
              <a:rPr lang="en-US" sz="7100" b="1" kern="0" spc="96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Big Questions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1" y="2066170"/>
            <a:ext cx="3699299" cy="3942602"/>
          </a:xfrm>
          <a:prstGeom prst="rect">
            <a:avLst/>
          </a:prstGeom>
          <a:solidFill>
            <a:srgbClr val="1D3557"/>
          </a:solidFill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6" name="Object 5"/>
          <p:cNvSpPr/>
          <p:nvPr/>
        </p:nvSpPr>
        <p:spPr>
          <a:xfrm>
            <a:off x="476131" y="2066170"/>
            <a:ext cx="3699299" cy="3942602"/>
          </a:xfrm>
          <a:prstGeom prst="rect">
            <a:avLst/>
          </a:prstGeom>
          <a:noFill/>
          <a:ln w="25400">
            <a:solidFill>
              <a:srgbClr val="FFFFFF"/>
            </a:solidFill>
            <a:prstDash val="solid"/>
            <a:miter lim="800000"/>
          </a:ln>
        </p:spPr>
      </p:sp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5387" y="2449934"/>
            <a:ext cx="3256736" cy="3151987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4641981" y="2373825"/>
            <a:ext cx="119983" cy="119985"/>
          </a:xfrm>
          <a:prstGeom prst="ellipse">
            <a:avLst/>
          </a:prstGeom>
          <a:solidFill>
            <a:srgbClr val="1D3557"/>
          </a:solidFill>
        </p:spPr>
      </p:sp>
      <p:sp>
        <p:nvSpPr>
          <p:cNvPr id="9" name="Object 8"/>
          <p:cNvSpPr/>
          <p:nvPr/>
        </p:nvSpPr>
        <p:spPr>
          <a:xfrm>
            <a:off x="4911528" y="2233197"/>
            <a:ext cx="7093637" cy="9235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What does fair treatment look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like?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4641981" y="3697395"/>
            <a:ext cx="119983" cy="119985"/>
          </a:xfrm>
          <a:prstGeom prst="ellipse">
            <a:avLst/>
          </a:prstGeom>
          <a:solidFill>
            <a:srgbClr val="1D3557"/>
          </a:solidFill>
        </p:spPr>
      </p:sp>
      <p:sp>
        <p:nvSpPr>
          <p:cNvPr id="11" name="Object 10"/>
          <p:cNvSpPr/>
          <p:nvPr/>
        </p:nvSpPr>
        <p:spPr>
          <a:xfrm>
            <a:off x="4911528" y="3556746"/>
            <a:ext cx="7093637" cy="9235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How can people stand up for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their rights?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4641981" y="5020965"/>
            <a:ext cx="119983" cy="119985"/>
          </a:xfrm>
          <a:prstGeom prst="ellipse">
            <a:avLst/>
          </a:prstGeom>
          <a:solidFill>
            <a:srgbClr val="1D3557"/>
          </a:solidFill>
        </p:spPr>
      </p:sp>
      <p:sp>
        <p:nvSpPr>
          <p:cNvPr id="13" name="Object 12"/>
          <p:cNvSpPr/>
          <p:nvPr/>
        </p:nvSpPr>
        <p:spPr>
          <a:xfrm>
            <a:off x="4911528" y="4880294"/>
            <a:ext cx="7093637" cy="9235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What can people do to change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things that are unfair?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71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1487921"/>
            <a:ext cx="6856286" cy="385187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Mandarin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strike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is: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b="1" kern="0" spc="67" dirty="0" err="1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罢</a:t>
            </a:r>
            <a: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      工      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  bà   gōng</a:t>
            </a:r>
            <a:endParaRPr lang="en-US" b="1" dirty="0"/>
          </a:p>
        </p:txBody>
      </p:sp>
      <p:pic>
        <p:nvPicPr>
          <p:cNvPr id="7" name="S(M).mp3" descr="S(M).mp3">
            <a:hlinkClick r:id="" action="ppaction://media"/>
            <a:extLst>
              <a:ext uri="{FF2B5EF4-FFF2-40B4-BE49-F238E27FC236}">
                <a16:creationId xmlns:a16="http://schemas.microsoft.com/office/drawing/2014/main" id="{C376684E-383A-6FCB-E7FD-7ADC159E6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04795" y="5430846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71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1487921"/>
            <a:ext cx="6856286" cy="385187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Cantonese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strike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is: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5000" b="1" kern="0" spc="67" dirty="0" err="1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罷</a:t>
            </a:r>
            <a: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           </a:t>
            </a:r>
            <a:r>
              <a:rPr lang="en-US" sz="5000" b="1" kern="0" spc="67" dirty="0" err="1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工</a:t>
            </a:r>
            <a: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        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baa6   gung1</a:t>
            </a:r>
            <a:endParaRPr lang="en-US" b="1" dirty="0"/>
          </a:p>
        </p:txBody>
      </p:sp>
      <p:pic>
        <p:nvPicPr>
          <p:cNvPr id="6" name="u2c2strikebaagung">
            <a:hlinkClick r:id="" action="ppaction://media"/>
            <a:extLst>
              <a:ext uri="{FF2B5EF4-FFF2-40B4-BE49-F238E27FC236}">
                <a16:creationId xmlns:a16="http://schemas.microsoft.com/office/drawing/2014/main" id="{1A370B1B-A7CF-666C-3721-D74BA91318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/>
        </p:blipFill>
        <p:spPr>
          <a:xfrm>
            <a:off x="10879088" y="5571593"/>
            <a:ext cx="645097" cy="645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969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95226" y="447563"/>
            <a:ext cx="11998500" cy="50522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300" b="1" kern="0" spc="67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Strike</a:t>
            </a:r>
            <a:r>
              <a:rPr lang="en-US" sz="5300" b="1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(</a:t>
            </a:r>
            <a:r>
              <a:rPr lang="en-US" sz="5300" i="1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noun</a:t>
            </a:r>
            <a: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or </a:t>
            </a:r>
            <a:r>
              <a:rPr lang="en-US" sz="5300" i="1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verb</a:t>
            </a:r>
            <a: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)</a:t>
            </a:r>
            <a:endParaRPr lang="en-US" dirty="0"/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141" y="1714072"/>
            <a:ext cx="3618595" cy="4666083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761810" y="2937680"/>
            <a:ext cx="3428143" cy="219029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Do you know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how to say</a:t>
            </a:r>
            <a:br>
              <a:rPr lang="en-US" sz="3500" b="1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b="1" kern="0" spc="48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strike</a:t>
            </a: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in any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other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languages?</a:t>
            </a:r>
            <a:endParaRPr lang="en-US" dirty="0"/>
          </a:p>
        </p:txBody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85168" y="1714072"/>
            <a:ext cx="3618595" cy="4666083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4570857" y="2937680"/>
            <a:ext cx="3428143" cy="219029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Do you know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any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synonyms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for the word</a:t>
            </a:r>
            <a:br>
              <a:rPr lang="en-US" sz="3500" b="1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b="1" kern="0" spc="48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strike</a:t>
            </a: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?</a:t>
            </a:r>
            <a:endParaRPr lang="en-US" dirty="0"/>
          </a:p>
        </p:txBody>
      </p:sp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94221" y="1714072"/>
            <a:ext cx="3618595" cy="4666083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8379905" y="2937680"/>
            <a:ext cx="3428143" cy="219029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Do you know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any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antonyms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for the word</a:t>
            </a:r>
            <a:br>
              <a:rPr lang="en-US" sz="3500" b="1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b="1" kern="0" spc="48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strike</a:t>
            </a: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?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63" cy="1590039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7100" b="1" kern="0" spc="96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Day 2: Words of the Day</a:t>
            </a:r>
            <a:endParaRPr lang="en-US" dirty="0"/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5"/>
          <a:srcRect l="10390" r="10390"/>
          <a:stretch/>
        </p:blipFill>
        <p:spPr>
          <a:xfrm>
            <a:off x="476131" y="2067818"/>
            <a:ext cx="5523119" cy="3790002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476131" y="2067818"/>
            <a:ext cx="5523119" cy="3790002"/>
          </a:xfrm>
          <a:prstGeom prst="roundRect">
            <a:avLst>
              <a:gd name="adj" fmla="val 2413"/>
            </a:avLst>
          </a:prstGeom>
          <a:noFill/>
          <a:ln w="25400">
            <a:solidFill>
              <a:srgbClr val="466AAD"/>
            </a:solidFill>
            <a:prstDash val="solid"/>
            <a:miter lim="800000"/>
          </a:ln>
        </p:spPr>
      </p:sp>
      <p:sp>
        <p:nvSpPr>
          <p:cNvPr id="7" name="Object 6"/>
          <p:cNvSpPr/>
          <p:nvPr/>
        </p:nvSpPr>
        <p:spPr>
          <a:xfrm>
            <a:off x="95226" y="6019704"/>
            <a:ext cx="6284928" cy="35904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Boycott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Object 9"/>
          <p:cNvSpPr/>
          <p:nvPr/>
        </p:nvSpPr>
        <p:spPr>
          <a:xfrm>
            <a:off x="5808797" y="6019704"/>
            <a:ext cx="6284928" cy="35904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Decision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Object 6" descr="preencoded.png">
            <a:extLst>
              <a:ext uri="{FF2B5EF4-FFF2-40B4-BE49-F238E27FC236}">
                <a16:creationId xmlns:a16="http://schemas.microsoft.com/office/drawing/2014/main" id="{B5C433E9-3C03-E80A-6808-1DFE7E4EF7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33" r="4833" b="18713"/>
          <a:stretch/>
        </p:blipFill>
        <p:spPr>
          <a:xfrm>
            <a:off x="6581143" y="2057601"/>
            <a:ext cx="4740236" cy="380021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940399" y="2404259"/>
            <a:ext cx="6308154" cy="98859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0700" b="1" kern="0" spc="134" dirty="0">
                <a:solidFill>
                  <a:schemeClr val="accent6">
                    <a:lumMod val="75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Boycott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Object 3"/>
          <p:cNvSpPr/>
          <p:nvPr/>
        </p:nvSpPr>
        <p:spPr>
          <a:xfrm>
            <a:off x="4361288" y="4106213"/>
            <a:ext cx="3466376" cy="31724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200" i="1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Verb</a:t>
            </a:r>
            <a:r>
              <a:rPr lang="en-US" sz="3200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or </a:t>
            </a:r>
            <a:r>
              <a:rPr lang="en-US" sz="3200" i="1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Noun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63" cy="1590039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7100" b="1" kern="0" spc="96" dirty="0">
                <a:solidFill>
                  <a:schemeClr val="accent6">
                    <a:lumMod val="75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Boycott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Object 4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6" name="Object 5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noFill/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8" name="Object 7"/>
          <p:cNvSpPr/>
          <p:nvPr/>
        </p:nvSpPr>
        <p:spPr>
          <a:xfrm>
            <a:off x="4966413" y="2731758"/>
            <a:ext cx="133313" cy="133317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9" name="Object 8"/>
          <p:cNvSpPr/>
          <p:nvPr/>
        </p:nvSpPr>
        <p:spPr>
          <a:xfrm>
            <a:off x="5242617" y="2587401"/>
            <a:ext cx="6755883" cy="97730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Have you heard this word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before?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4966413" y="4156579"/>
            <a:ext cx="133313" cy="133317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11" name="Object 10"/>
          <p:cNvSpPr/>
          <p:nvPr/>
        </p:nvSpPr>
        <p:spPr>
          <a:xfrm>
            <a:off x="5242617" y="4012265"/>
            <a:ext cx="6755883" cy="97730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What do you know about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this word?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142C24-F09F-AF7A-8B14-71ACE1DA3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783" y="2092437"/>
            <a:ext cx="2540000" cy="431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3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6131" y="2288336"/>
            <a:ext cx="4193486" cy="2279613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5050522" y="1149061"/>
            <a:ext cx="6662299" cy="1510926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5336200" y="1406171"/>
            <a:ext cx="6193813" cy="8821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20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Many people think we should </a:t>
            </a:r>
            <a:r>
              <a:rPr lang="en-US" sz="2000" b="1" dirty="0">
                <a:solidFill>
                  <a:schemeClr val="accent6">
                    <a:lumMod val="75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boycott</a:t>
            </a:r>
            <a:r>
              <a:rPr lang="en-US" sz="20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companies</a:t>
            </a:r>
            <a:br>
              <a:rPr lang="en-US" sz="20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0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who don't provide their workers with a living wage.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5050522" y="4196299"/>
            <a:ext cx="6662299" cy="1510926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7" name="Object 6"/>
          <p:cNvSpPr/>
          <p:nvPr/>
        </p:nvSpPr>
        <p:spPr>
          <a:xfrm>
            <a:off x="5336200" y="4453409"/>
            <a:ext cx="6193813" cy="99842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What do you think the word </a:t>
            </a:r>
            <a:r>
              <a:rPr lang="en-US" sz="2000" b="1" dirty="0">
                <a:solidFill>
                  <a:schemeClr val="accent6">
                    <a:lumMod val="75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boycott</a:t>
            </a:r>
            <a:r>
              <a:rPr lang="en-US" sz="20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might mean?</a:t>
            </a:r>
            <a:br>
              <a:rPr lang="en-US" sz="20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0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Use clues from the sentence to help you guess.</a:t>
            </a:r>
            <a:endParaRPr lang="en-US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63" cy="1757876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83418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600" b="1" kern="0" spc="48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Boycott</a:t>
            </a:r>
            <a:r>
              <a:rPr lang="en-US" sz="3600" b="1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(</a:t>
            </a:r>
            <a:r>
              <a:rPr lang="en-US" sz="3600" i="1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verb</a:t>
            </a: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)</a:t>
            </a:r>
            <a:r>
              <a:rPr lang="en-US" sz="3600" b="1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is to stop buying from</a:t>
            </a:r>
            <a:b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 business to protest their behaviors.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1" y="2234006"/>
            <a:ext cx="4199475" cy="4141730"/>
          </a:xfrm>
          <a:prstGeom prst="rect">
            <a:avLst/>
          </a:prstGeom>
          <a:solidFill>
            <a:srgbClr val="F3F7F1"/>
          </a:solidFill>
        </p:spPr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5"/>
          <a:srcRect t="2357" b="2357"/>
          <a:stretch/>
        </p:blipFill>
        <p:spPr>
          <a:xfrm>
            <a:off x="476131" y="2234006"/>
            <a:ext cx="4199475" cy="4141730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5046988" y="2847334"/>
            <a:ext cx="6665833" cy="2913778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9" name="Object 8"/>
          <p:cNvSpPr/>
          <p:nvPr/>
        </p:nvSpPr>
        <p:spPr>
          <a:xfrm>
            <a:off x="5318380" y="3157538"/>
            <a:ext cx="6097334" cy="231789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In </a:t>
            </a:r>
            <a:r>
              <a:rPr lang="en-US" sz="2700" i="1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Joelito's Big Decision</a:t>
            </a: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, protestors asked</a:t>
            </a:r>
            <a:b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people to </a:t>
            </a:r>
            <a:r>
              <a:rPr lang="en-US" sz="2700" b="1" dirty="0">
                <a:solidFill>
                  <a:schemeClr val="accent6">
                    <a:lumMod val="75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boycott</a:t>
            </a: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2700" dirty="0" err="1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MacMann’s</a:t>
            </a: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restaurant because of how they treated their workers.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63" cy="1757876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83418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600" b="1" kern="0" spc="48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Boycott</a:t>
            </a:r>
            <a:r>
              <a:rPr lang="en-US" sz="3600" b="1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(</a:t>
            </a:r>
            <a:r>
              <a:rPr lang="en-US" sz="3600" i="1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noun</a:t>
            </a: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)</a:t>
            </a:r>
            <a:r>
              <a:rPr lang="en-US" sz="3600" b="1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is the demonstration used by</a:t>
            </a:r>
            <a:b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people to protest the behaviors of a business.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1" y="2234006"/>
            <a:ext cx="4199475" cy="4141730"/>
          </a:xfrm>
          <a:prstGeom prst="rect">
            <a:avLst/>
          </a:prstGeom>
          <a:solidFill>
            <a:srgbClr val="F3F7F1"/>
          </a:solidFill>
        </p:spPr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5"/>
          <a:srcRect t="2357" b="2357"/>
          <a:stretch/>
        </p:blipFill>
        <p:spPr>
          <a:xfrm>
            <a:off x="476131" y="2234006"/>
            <a:ext cx="4199475" cy="4141730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5046988" y="2771153"/>
            <a:ext cx="6665833" cy="3066140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9" name="Object 8"/>
          <p:cNvSpPr/>
          <p:nvPr/>
        </p:nvSpPr>
        <p:spPr>
          <a:xfrm>
            <a:off x="5332667" y="3043239"/>
            <a:ext cx="6475381" cy="250837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The </a:t>
            </a:r>
            <a:r>
              <a:rPr lang="en-US" sz="2700" b="1" dirty="0">
                <a:solidFill>
                  <a:schemeClr val="accent6">
                    <a:lumMod val="75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boycott</a:t>
            </a: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at MacMann's restaurant</a:t>
            </a:r>
            <a:b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was started by the workers. 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71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1825272"/>
            <a:ext cx="6856286" cy="317717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Spanish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boycott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(</a:t>
            </a:r>
            <a:r>
              <a:rPr lang="en-US" sz="5000" i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verb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) is: 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boicotear</a:t>
            </a:r>
            <a:endParaRPr lang="en-US" b="1" dirty="0"/>
          </a:p>
        </p:txBody>
      </p:sp>
      <p:pic>
        <p:nvPicPr>
          <p:cNvPr id="7" name="B.V(S).m4a" descr="B.V(S).m4a">
            <a:hlinkClick r:id="" action="ppaction://media"/>
            <a:extLst>
              <a:ext uri="{FF2B5EF4-FFF2-40B4-BE49-F238E27FC236}">
                <a16:creationId xmlns:a16="http://schemas.microsoft.com/office/drawing/2014/main" id="{5316B31B-4036-498A-66A5-B306DFCDAB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43565" y="544170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50" cy="1590039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7100" b="1" kern="0" spc="96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Rights Unit Vocabulary</a:t>
            </a:r>
            <a:endParaRPr lang="en-US" dirty="0"/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5"/>
          <a:srcRect l="13953" r="13953"/>
          <a:stretch/>
        </p:blipFill>
        <p:spPr>
          <a:xfrm>
            <a:off x="476131" y="2069427"/>
            <a:ext cx="2666333" cy="3828093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476131" y="2069427"/>
            <a:ext cx="2666333" cy="3828093"/>
          </a:xfrm>
          <a:prstGeom prst="roundRect">
            <a:avLst>
              <a:gd name="adj" fmla="val 3429"/>
            </a:avLst>
          </a:prstGeom>
          <a:noFill/>
          <a:ln w="25400">
            <a:solidFill>
              <a:srgbClr val="466AAD"/>
            </a:solidFill>
            <a:prstDash val="solid"/>
            <a:miter lim="800000"/>
          </a:ln>
        </p:spPr>
      </p:sp>
      <p:sp>
        <p:nvSpPr>
          <p:cNvPr id="7" name="Object 6"/>
          <p:cNvSpPr/>
          <p:nvPr/>
        </p:nvSpPr>
        <p:spPr>
          <a:xfrm>
            <a:off x="95226" y="6059404"/>
            <a:ext cx="3428143" cy="31773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Demonstrate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Object 7"/>
          <p:cNvSpPr/>
          <p:nvPr/>
        </p:nvSpPr>
        <p:spPr>
          <a:xfrm>
            <a:off x="3332917" y="2069427"/>
            <a:ext cx="2666333" cy="3828093"/>
          </a:xfrm>
          <a:prstGeom prst="rect">
            <a:avLst/>
          </a:prstGeom>
          <a:solidFill>
            <a:srgbClr val="466AAD"/>
          </a:solidFill>
        </p:spPr>
      </p:sp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6"/>
          <a:srcRect l="14415" r="39025" b="1313"/>
          <a:stretch/>
        </p:blipFill>
        <p:spPr>
          <a:xfrm>
            <a:off x="3332917" y="2069427"/>
            <a:ext cx="2666333" cy="3828093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2952012" y="6059404"/>
            <a:ext cx="3428143" cy="31773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Strike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6189702" y="2069427"/>
            <a:ext cx="2666333" cy="3828093"/>
          </a:xfrm>
          <a:prstGeom prst="roundRect">
            <a:avLst>
              <a:gd name="adj" fmla="val 3429"/>
            </a:avLst>
          </a:prstGeom>
          <a:solidFill>
            <a:srgbClr val="F3F7F1">
              <a:alpha val="30000"/>
            </a:srgbClr>
          </a:solidFill>
        </p:spPr>
      </p:sp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7"/>
          <a:srcRect l="6430" t="-65071" r="6430" b="-65071"/>
          <a:stretch/>
        </p:blipFill>
        <p:spPr>
          <a:xfrm>
            <a:off x="6189702" y="2069427"/>
            <a:ext cx="2666333" cy="3828093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5808797" y="6059404"/>
            <a:ext cx="3428143" cy="31773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Boycott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Object 13"/>
          <p:cNvSpPr/>
          <p:nvPr/>
        </p:nvSpPr>
        <p:spPr>
          <a:xfrm>
            <a:off x="9046488" y="2069427"/>
            <a:ext cx="2666333" cy="3828093"/>
          </a:xfrm>
          <a:prstGeom prst="roundRect">
            <a:avLst>
              <a:gd name="adj" fmla="val 3429"/>
            </a:avLst>
          </a:prstGeom>
          <a:solidFill>
            <a:srgbClr val="FEFEFE"/>
          </a:solidFill>
        </p:spPr>
      </p:sp>
      <p:sp>
        <p:nvSpPr>
          <p:cNvPr id="16" name="Object 15"/>
          <p:cNvSpPr/>
          <p:nvPr/>
        </p:nvSpPr>
        <p:spPr>
          <a:xfrm>
            <a:off x="8665583" y="6059404"/>
            <a:ext cx="3428143" cy="31773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Decision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Object 6" descr="preencoded.png">
            <a:extLst>
              <a:ext uri="{FF2B5EF4-FFF2-40B4-BE49-F238E27FC236}">
                <a16:creationId xmlns:a16="http://schemas.microsoft.com/office/drawing/2014/main" id="{BBA2B2C3-9AD8-3789-3029-0B65A51BD2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33" r="4833" b="18713"/>
          <a:stretch/>
        </p:blipFill>
        <p:spPr>
          <a:xfrm>
            <a:off x="9046488" y="2787031"/>
            <a:ext cx="2666333" cy="239288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71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1825272"/>
            <a:ext cx="6856286" cy="317717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Spanish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boycott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(</a:t>
            </a:r>
            <a:r>
              <a:rPr lang="en-US" sz="5000" i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noun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) is: 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boicoteo</a:t>
            </a:r>
            <a:endParaRPr lang="en-US" b="1" dirty="0"/>
          </a:p>
        </p:txBody>
      </p:sp>
      <p:pic>
        <p:nvPicPr>
          <p:cNvPr id="7" name="B.N(S).m4a" descr="B.N(S).m4a">
            <a:hlinkClick r:id="" action="ppaction://media"/>
            <a:extLst>
              <a:ext uri="{FF2B5EF4-FFF2-40B4-BE49-F238E27FC236}">
                <a16:creationId xmlns:a16="http://schemas.microsoft.com/office/drawing/2014/main" id="{AAFCFBA7-0956-6A80-3CB2-3EFCCF3C1A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16243" y="532251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71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1487921"/>
            <a:ext cx="6856286" cy="385187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Mandarin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boycott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is: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b="1" kern="0" spc="67" dirty="0" err="1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抵</a:t>
            </a:r>
            <a: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   制           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dǐ   zhì</a:t>
            </a:r>
            <a:endParaRPr lang="en-US" b="1" dirty="0"/>
          </a:p>
        </p:txBody>
      </p:sp>
      <p:pic>
        <p:nvPicPr>
          <p:cNvPr id="7" name="B(M).m4a" descr="B(M).m4a">
            <a:hlinkClick r:id="" action="ppaction://media"/>
            <a:extLst>
              <a:ext uri="{FF2B5EF4-FFF2-40B4-BE49-F238E27FC236}">
                <a16:creationId xmlns:a16="http://schemas.microsoft.com/office/drawing/2014/main" id="{BA7F85E7-8AE9-C6D4-C292-012D4541CF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78289" y="537007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71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1487921"/>
            <a:ext cx="6856286" cy="385187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Cantonese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boycott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is: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b="1" kern="0" spc="67" dirty="0" err="1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抵</a:t>
            </a:r>
            <a: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      制        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dai2   zai3</a:t>
            </a:r>
            <a:endParaRPr lang="en-US" b="1" dirty="0"/>
          </a:p>
        </p:txBody>
      </p:sp>
      <p:pic>
        <p:nvPicPr>
          <p:cNvPr id="6" name="u2c2boycottdaizai">
            <a:hlinkClick r:id="" action="ppaction://media"/>
            <a:extLst>
              <a:ext uri="{FF2B5EF4-FFF2-40B4-BE49-F238E27FC236}">
                <a16:creationId xmlns:a16="http://schemas.microsoft.com/office/drawing/2014/main" id="{A9BC3BD5-2BEA-A74E-059B-7F184476A4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/>
        </p:blipFill>
        <p:spPr>
          <a:xfrm>
            <a:off x="10646227" y="5370079"/>
            <a:ext cx="780342" cy="780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12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95226" y="447563"/>
            <a:ext cx="11998500" cy="50522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300" b="1" kern="0" spc="67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Boycott</a:t>
            </a:r>
            <a: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(</a:t>
            </a:r>
            <a:r>
              <a:rPr lang="en-US" sz="5300" i="1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noun</a:t>
            </a:r>
            <a: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or </a:t>
            </a:r>
            <a:r>
              <a:rPr lang="en-US" sz="5300" i="1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verb</a:t>
            </a:r>
            <a: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)</a:t>
            </a:r>
            <a:endParaRPr lang="en-US" dirty="0"/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141" y="1714072"/>
            <a:ext cx="3618595" cy="4666083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761810" y="2937680"/>
            <a:ext cx="3428143" cy="219029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Do you know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how to say</a:t>
            </a:r>
            <a:br>
              <a:rPr lang="en-US" sz="3500" b="1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b="1" kern="0" spc="48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boycott</a:t>
            </a: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in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any other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languages?</a:t>
            </a:r>
            <a:endParaRPr lang="en-US" dirty="0"/>
          </a:p>
        </p:txBody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85168" y="1714072"/>
            <a:ext cx="3618595" cy="4666083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4570857" y="2937680"/>
            <a:ext cx="3428143" cy="219029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Do you know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any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synonyms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for the word</a:t>
            </a:r>
            <a:br>
              <a:rPr lang="en-US" sz="3500" b="1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b="1" kern="0" spc="48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boycott</a:t>
            </a: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?</a:t>
            </a:r>
            <a:endParaRPr lang="en-US" dirty="0"/>
          </a:p>
        </p:txBody>
      </p:sp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94247" y="1714072"/>
            <a:ext cx="3618595" cy="4666083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8379905" y="2937680"/>
            <a:ext cx="3428143" cy="219029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Do you know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any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antonyms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for the word</a:t>
            </a:r>
            <a:br>
              <a:rPr lang="en-US" sz="3500" b="1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b="1" kern="0" spc="48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boycott</a:t>
            </a: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?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653754" y="2404259"/>
            <a:ext cx="6881444" cy="98859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0700" b="1" kern="0" spc="134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Decision</a:t>
            </a:r>
            <a:endParaRPr lang="en-US" dirty="0">
              <a:solidFill>
                <a:schemeClr val="accent6">
                  <a:lumMod val="75000"/>
                  <a:alpha val="90000"/>
                </a:schemeClr>
              </a:solidFill>
            </a:endParaRPr>
          </a:p>
        </p:txBody>
      </p:sp>
      <p:sp>
        <p:nvSpPr>
          <p:cNvPr id="4" name="Object 3"/>
          <p:cNvSpPr/>
          <p:nvPr/>
        </p:nvSpPr>
        <p:spPr>
          <a:xfrm>
            <a:off x="5170815" y="4106213"/>
            <a:ext cx="1847321" cy="31724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200" i="1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Noun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38" cy="1590039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7100" b="1" kern="0" spc="96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Decision</a:t>
            </a:r>
            <a:endParaRPr lang="en-US" dirty="0">
              <a:solidFill>
                <a:schemeClr val="accent6">
                  <a:lumMod val="75000"/>
                  <a:alpha val="90000"/>
                </a:schemeClr>
              </a:solidFill>
            </a:endParaRPr>
          </a:p>
        </p:txBody>
      </p:sp>
      <p:sp>
        <p:nvSpPr>
          <p:cNvPr id="5" name="Object 4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6" name="Object 5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noFill/>
          <a:ln w="25400">
            <a:solidFill>
              <a:srgbClr val="FFFFFF"/>
            </a:solidFill>
            <a:prstDash val="solid"/>
            <a:miter lim="800000"/>
          </a:ln>
        </p:spPr>
      </p:sp>
      <p:sp>
        <p:nvSpPr>
          <p:cNvPr id="8" name="Object 7"/>
          <p:cNvSpPr/>
          <p:nvPr/>
        </p:nvSpPr>
        <p:spPr>
          <a:xfrm>
            <a:off x="4966439" y="2731758"/>
            <a:ext cx="133313" cy="133317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9" name="Object 8"/>
          <p:cNvSpPr/>
          <p:nvPr/>
        </p:nvSpPr>
        <p:spPr>
          <a:xfrm>
            <a:off x="5242617" y="2587401"/>
            <a:ext cx="6755883" cy="97730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Have you heard this word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before?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4966439" y="4156579"/>
            <a:ext cx="133313" cy="133317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11" name="Object 10"/>
          <p:cNvSpPr/>
          <p:nvPr/>
        </p:nvSpPr>
        <p:spPr>
          <a:xfrm>
            <a:off x="5242617" y="4012265"/>
            <a:ext cx="6755883" cy="97730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What do you know about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this word?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E7207A-7A2E-72E4-5402-E42FA2514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783" y="2092437"/>
            <a:ext cx="2540000" cy="431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solidFill>
          <a:srgbClr val="F3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6131" y="2030314"/>
            <a:ext cx="4193486" cy="2795657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5050522" y="1104309"/>
            <a:ext cx="6662299" cy="1600429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5336200" y="1361420"/>
            <a:ext cx="6471847" cy="98173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24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Joelito made a </a:t>
            </a:r>
            <a:r>
              <a:rPr lang="en-US" sz="2400" b="1" dirty="0">
                <a:solidFill>
                  <a:schemeClr val="accent6">
                    <a:lumMod val="75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decision</a:t>
            </a:r>
            <a:r>
              <a:rPr lang="en-US" sz="24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to join the Thomas</a:t>
            </a:r>
            <a:br>
              <a:rPr lang="en-US" sz="24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4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family to protest against low wages.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5050522" y="4151547"/>
            <a:ext cx="6662299" cy="1600429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7" name="Object 6"/>
          <p:cNvSpPr/>
          <p:nvPr/>
        </p:nvSpPr>
        <p:spPr>
          <a:xfrm>
            <a:off x="5336200" y="4408658"/>
            <a:ext cx="6122375" cy="98173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What other word do you see inside of the</a:t>
            </a:r>
            <a:br>
              <a:rPr lang="en-US" sz="24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4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word </a:t>
            </a:r>
            <a:r>
              <a:rPr lang="en-US" sz="2400" b="1" dirty="0">
                <a:solidFill>
                  <a:schemeClr val="accent6">
                    <a:lumMod val="75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decision</a:t>
            </a:r>
            <a:r>
              <a:rPr lang="en-US" sz="24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?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318378" y="643479"/>
            <a:ext cx="11740271" cy="386865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0700" b="1" kern="0" spc="134" dirty="0">
                <a:solidFill>
                  <a:schemeClr val="bg2">
                    <a:lumMod val="60000"/>
                    <a:lumOff val="40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-sion</a:t>
            </a:r>
            <a:r>
              <a:rPr lang="en-US" sz="10700" b="1" kern="0" spc="134" dirty="0">
                <a:solidFill>
                  <a:schemeClr val="bg1"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: 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7200" b="1" kern="0" spc="134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TO TURN VERBS INTO NOUNS</a:t>
            </a:r>
            <a:endParaRPr lang="en-US" sz="1100" dirty="0"/>
          </a:p>
        </p:txBody>
      </p:sp>
      <p:sp>
        <p:nvSpPr>
          <p:cNvPr id="4" name="Object 3"/>
          <p:cNvSpPr/>
          <p:nvPr/>
        </p:nvSpPr>
        <p:spPr>
          <a:xfrm>
            <a:off x="1366229" y="5225501"/>
            <a:ext cx="9456494" cy="35081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600" b="1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Decide</a:t>
            </a: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(</a:t>
            </a:r>
            <a:r>
              <a:rPr lang="en-US" sz="3600" i="1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verb</a:t>
            </a: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): You </a:t>
            </a:r>
            <a:r>
              <a:rPr lang="en-US" sz="3600" b="1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decide</a:t>
            </a: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something.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1213563" y="5833425"/>
            <a:ext cx="9761827" cy="35081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600" b="1" kern="0" spc="48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Decision</a:t>
            </a: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(</a:t>
            </a:r>
            <a:r>
              <a:rPr lang="en-US" sz="3600" i="1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noun</a:t>
            </a: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): You make a </a:t>
            </a:r>
            <a:r>
              <a:rPr lang="en-US" sz="3600" b="1" kern="0" spc="48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decision</a:t>
            </a: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38" cy="1757876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83418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 </a:t>
            </a:r>
            <a:r>
              <a:rPr lang="en-US" sz="3600" b="1" kern="0" spc="48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decision</a:t>
            </a: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is a choice made</a:t>
            </a:r>
            <a:b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600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after careful thinking.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1" y="2234006"/>
            <a:ext cx="4199475" cy="4141730"/>
          </a:xfrm>
          <a:prstGeom prst="rect">
            <a:avLst/>
          </a:prstGeom>
          <a:solidFill>
            <a:srgbClr val="F3F7F1"/>
          </a:solidFill>
        </p:spPr>
      </p:sp>
      <p:sp>
        <p:nvSpPr>
          <p:cNvPr id="6" name="Object 5"/>
          <p:cNvSpPr/>
          <p:nvPr/>
        </p:nvSpPr>
        <p:spPr>
          <a:xfrm>
            <a:off x="476131" y="2234006"/>
            <a:ext cx="4199475" cy="4141730"/>
          </a:xfrm>
          <a:prstGeom prst="rect">
            <a:avLst/>
          </a:prstGeom>
          <a:solidFill>
            <a:srgbClr val="FEFEFE"/>
          </a:solidFill>
        </p:spPr>
      </p:sp>
      <p:pic>
        <p:nvPicPr>
          <p:cNvPr id="7" name="Object 6" descr="preencoded.png"/>
          <p:cNvPicPr>
            <a:picLocks noChangeAspect="1"/>
          </p:cNvPicPr>
          <p:nvPr/>
        </p:nvPicPr>
        <p:blipFill rotWithShape="1">
          <a:blip r:embed="rId5"/>
          <a:srcRect l="4833" r="4833" b="18713"/>
          <a:stretch/>
        </p:blipFill>
        <p:spPr>
          <a:xfrm>
            <a:off x="476131" y="2234006"/>
            <a:ext cx="4199475" cy="3366694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5046988" y="2847334"/>
            <a:ext cx="6665833" cy="2913778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10" name="Object 9"/>
          <p:cNvSpPr/>
          <p:nvPr/>
        </p:nvSpPr>
        <p:spPr>
          <a:xfrm>
            <a:off x="5332667" y="3100388"/>
            <a:ext cx="6475381" cy="237504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Students' opinions are important.</a:t>
            </a:r>
            <a:b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School leaders should involve students</a:t>
            </a:r>
            <a:b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when making certain </a:t>
            </a:r>
            <a:r>
              <a:rPr lang="en-US" sz="2700" b="1" dirty="0">
                <a:solidFill>
                  <a:schemeClr val="accent6">
                    <a:lumMod val="75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decisions</a:t>
            </a: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about</a:t>
            </a:r>
            <a:b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education.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71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1825272"/>
            <a:ext cx="6856286" cy="317717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Spanish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decision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(noun) is: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decisión</a:t>
            </a:r>
            <a:endParaRPr lang="en-US" b="1" dirty="0"/>
          </a:p>
        </p:txBody>
      </p:sp>
      <p:pic>
        <p:nvPicPr>
          <p:cNvPr id="7" name="Decision(S).m4a" descr="Decision(S).m4a">
            <a:hlinkClick r:id="" action="ppaction://media"/>
            <a:extLst>
              <a:ext uri="{FF2B5EF4-FFF2-40B4-BE49-F238E27FC236}">
                <a16:creationId xmlns:a16="http://schemas.microsoft.com/office/drawing/2014/main" id="{6BD9594A-2D29-3207-179F-2BAC01C41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08841" y="528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50" cy="1590039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7100" b="1" kern="0" spc="96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Day 1: Words of the Day</a:t>
            </a:r>
            <a:endParaRPr lang="en-US" dirty="0"/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5"/>
          <a:srcRect t="16852" b="16852"/>
          <a:stretch/>
        </p:blipFill>
        <p:spPr>
          <a:xfrm>
            <a:off x="476131" y="2067818"/>
            <a:ext cx="5523119" cy="3790002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476131" y="2067818"/>
            <a:ext cx="5523119" cy="3790002"/>
          </a:xfrm>
          <a:prstGeom prst="roundRect">
            <a:avLst>
              <a:gd name="adj" fmla="val 2413"/>
            </a:avLst>
          </a:prstGeom>
          <a:noFill/>
          <a:ln w="25400">
            <a:solidFill>
              <a:srgbClr val="466AAD"/>
            </a:solidFill>
            <a:prstDash val="solid"/>
            <a:miter lim="800000"/>
          </a:ln>
        </p:spPr>
      </p:sp>
      <p:sp>
        <p:nvSpPr>
          <p:cNvPr id="7" name="Object 6"/>
          <p:cNvSpPr/>
          <p:nvPr/>
        </p:nvSpPr>
        <p:spPr>
          <a:xfrm>
            <a:off x="95226" y="6019704"/>
            <a:ext cx="6284928" cy="35904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Demonstrate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Object 7"/>
          <p:cNvSpPr/>
          <p:nvPr/>
        </p:nvSpPr>
        <p:spPr>
          <a:xfrm>
            <a:off x="6189702" y="2067818"/>
            <a:ext cx="5523119" cy="3790002"/>
          </a:xfrm>
          <a:prstGeom prst="roundRect">
            <a:avLst>
              <a:gd name="adj" fmla="val 2413"/>
            </a:avLst>
          </a:prstGeom>
          <a:solidFill>
            <a:srgbClr val="466AAD"/>
          </a:solidFill>
        </p:spPr>
      </p:sp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6"/>
          <a:srcRect l="645" r="645"/>
          <a:stretch/>
        </p:blipFill>
        <p:spPr>
          <a:xfrm>
            <a:off x="6189702" y="2067818"/>
            <a:ext cx="5523119" cy="3790002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5808797" y="6019704"/>
            <a:ext cx="6284928" cy="35904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Strike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71" y="476131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1487921"/>
            <a:ext cx="6856286" cy="385187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Mandarin</a:t>
            </a:r>
            <a:b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000" b="1" kern="0" spc="6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decision</a:t>
            </a: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is: 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 </a:t>
            </a:r>
            <a:r>
              <a:rPr lang="en-US" sz="5000" b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决     定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5000" b="1" i="1" kern="0" spc="6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   jué  dìng</a:t>
            </a:r>
            <a:endParaRPr lang="en-US" b="1" dirty="0"/>
          </a:p>
        </p:txBody>
      </p:sp>
      <p:pic>
        <p:nvPicPr>
          <p:cNvPr id="7" name="Decision(M).mp3" descr="Decision(M).mp3">
            <a:hlinkClick r:id="" action="ppaction://media"/>
            <a:extLst>
              <a:ext uri="{FF2B5EF4-FFF2-40B4-BE49-F238E27FC236}">
                <a16:creationId xmlns:a16="http://schemas.microsoft.com/office/drawing/2014/main" id="{B55B6AF6-8BCD-AE08-B6D4-A8C55089C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04795" y="545357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5"/>
          <a:srcRect l="-23500" t="-70167" r="-23500" b="-70167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66071" y="464772"/>
            <a:ext cx="7046738" cy="5904024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09" y="1687646"/>
            <a:ext cx="6856286" cy="345242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4500" kern="0" spc="5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The Cantonese</a:t>
            </a:r>
            <a:br>
              <a:rPr lang="en-US" sz="4500" kern="0" spc="5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4500" kern="0" spc="5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translation of</a:t>
            </a:r>
            <a:br>
              <a:rPr lang="en-US" sz="4500" b="1" kern="0" spc="5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4500" b="1" kern="0" spc="57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decision</a:t>
            </a:r>
            <a:r>
              <a:rPr lang="en-US" sz="4500" kern="0" spc="5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is: 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4500" b="1" i="1" kern="0" spc="57" dirty="0" err="1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決</a:t>
            </a:r>
            <a:r>
              <a:rPr lang="en-US" sz="4500" b="1" i="1" kern="0" spc="5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           定    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4500" b="1" i="1" kern="0" spc="57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kyut3    ding6</a:t>
            </a:r>
            <a:endParaRPr lang="en-US" b="1" dirty="0"/>
          </a:p>
        </p:txBody>
      </p:sp>
      <p:pic>
        <p:nvPicPr>
          <p:cNvPr id="6" name="u2c2decisionkyutding">
            <a:hlinkClick r:id="" action="ppaction://media"/>
            <a:extLst>
              <a:ext uri="{FF2B5EF4-FFF2-40B4-BE49-F238E27FC236}">
                <a16:creationId xmlns:a16="http://schemas.microsoft.com/office/drawing/2014/main" id="{D49FAF27-1D59-EBA5-8E32-5817C2E513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/>
        </p:blipFill>
        <p:spPr>
          <a:xfrm>
            <a:off x="10720061" y="5378962"/>
            <a:ext cx="820689" cy="8206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590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95226" y="447563"/>
            <a:ext cx="11998500" cy="50522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300" b="1" kern="0" spc="67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Decision</a:t>
            </a:r>
            <a: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(</a:t>
            </a:r>
            <a:r>
              <a:rPr lang="en-US" sz="5300" i="1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noun</a:t>
            </a:r>
            <a: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)</a:t>
            </a:r>
            <a:endParaRPr lang="en-US" dirty="0"/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141" y="1714072"/>
            <a:ext cx="3618595" cy="4666083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761810" y="2937680"/>
            <a:ext cx="3428143" cy="219029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Do you know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how to say</a:t>
            </a:r>
            <a:br>
              <a:rPr lang="en-US" sz="3500" b="1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b="1" kern="0" spc="48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decision</a:t>
            </a: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in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any other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languages?</a:t>
            </a:r>
            <a:endParaRPr lang="en-US" dirty="0"/>
          </a:p>
        </p:txBody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85168" y="1714072"/>
            <a:ext cx="3618595" cy="4666083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4570857" y="2937680"/>
            <a:ext cx="3428143" cy="219029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Do you know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any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synonyms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for the word</a:t>
            </a:r>
            <a:br>
              <a:rPr lang="en-US" sz="3500" b="1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b="1" kern="0" spc="48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decision</a:t>
            </a: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?</a:t>
            </a:r>
            <a:endParaRPr lang="en-US" dirty="0"/>
          </a:p>
        </p:txBody>
      </p:sp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94247" y="1714072"/>
            <a:ext cx="3618595" cy="4666083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8379905" y="2937680"/>
            <a:ext cx="3428143" cy="219029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Do you know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any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antonyms</a:t>
            </a:r>
            <a:b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for the word</a:t>
            </a:r>
            <a:br>
              <a:rPr lang="en-US" sz="3500" b="1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3500" b="1" kern="0" spc="48" dirty="0">
                <a:solidFill>
                  <a:schemeClr val="accent6">
                    <a:lumMod val="75000"/>
                    <a:alpha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decision</a:t>
            </a:r>
            <a:r>
              <a:rPr lang="en-US" sz="3500" kern="0" spc="48" dirty="0">
                <a:solidFill>
                  <a:srgbClr val="000000">
                    <a:alpha val="8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?</a:t>
            </a:r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55" cy="1590039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7100" b="1" kern="0" spc="96" dirty="0">
                <a:solidFill>
                  <a:schemeClr val="tx2">
                    <a:lumMod val="20000"/>
                    <a:lumOff val="8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Time to Review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Object 4"/>
          <p:cNvSpPr/>
          <p:nvPr/>
        </p:nvSpPr>
        <p:spPr>
          <a:xfrm>
            <a:off x="111481" y="1976732"/>
            <a:ext cx="2207108" cy="3790002"/>
          </a:xfrm>
          <a:prstGeom prst="roundRect">
            <a:avLst>
              <a:gd name="adj" fmla="val 2527"/>
            </a:avLst>
          </a:prstGeom>
          <a:noFill/>
          <a:ln w="25400">
            <a:solidFill>
              <a:srgbClr val="466AAD"/>
            </a:solidFill>
            <a:prstDash val="solid"/>
            <a:miter lim="800000"/>
          </a:ln>
        </p:spPr>
        <p:txBody>
          <a:bodyPr/>
          <a:lstStyle/>
          <a:p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95226" y="5762694"/>
            <a:ext cx="2207108" cy="3907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Demonstrate</a:t>
            </a:r>
            <a:endParaRPr lang="en-US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Object 7"/>
          <p:cNvSpPr/>
          <p:nvPr/>
        </p:nvSpPr>
        <p:spPr>
          <a:xfrm>
            <a:off x="2428007" y="5780693"/>
            <a:ext cx="2207108" cy="3907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accent6">
                    <a:lumMod val="75000"/>
                    <a:alpha val="8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Strike</a:t>
            </a:r>
            <a:endParaRPr lang="en-US" sz="2200" dirty="0">
              <a:solidFill>
                <a:schemeClr val="accent6">
                  <a:lumMod val="75000"/>
                  <a:alpha val="80000"/>
                </a:schemeClr>
              </a:solidFill>
            </a:endParaRPr>
          </a:p>
        </p:txBody>
      </p:sp>
      <p:sp>
        <p:nvSpPr>
          <p:cNvPr id="10" name="Object 9"/>
          <p:cNvSpPr/>
          <p:nvPr/>
        </p:nvSpPr>
        <p:spPr>
          <a:xfrm>
            <a:off x="4738003" y="5861421"/>
            <a:ext cx="2207108" cy="26138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accent6">
                    <a:lumMod val="75000"/>
                    <a:alpha val="8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Boycott </a:t>
            </a:r>
            <a:r>
              <a:rPr lang="en-US" sz="2200" dirty="0">
                <a:solidFill>
                  <a:schemeClr val="accent1">
                    <a:lumMod val="75000"/>
                    <a:alpha val="8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(verb)</a:t>
            </a:r>
            <a:endParaRPr lang="en-US" sz="2200" dirty="0">
              <a:solidFill>
                <a:schemeClr val="accent1">
                  <a:lumMod val="75000"/>
                  <a:alpha val="80000"/>
                </a:schemeClr>
              </a:solidFill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EFA624-9DE8-C0D3-5D39-E783E07A792D}"/>
              </a:ext>
            </a:extLst>
          </p:cNvPr>
          <p:cNvSpPr/>
          <p:nvPr/>
        </p:nvSpPr>
        <p:spPr>
          <a:xfrm>
            <a:off x="4738003" y="1961421"/>
            <a:ext cx="2207108" cy="3790002"/>
          </a:xfrm>
          <a:prstGeom prst="roundRect">
            <a:avLst>
              <a:gd name="adj" fmla="val 2527"/>
            </a:avLst>
          </a:prstGeom>
          <a:noFill/>
          <a:ln w="25400">
            <a:solidFill>
              <a:srgbClr val="466AAD"/>
            </a:solidFill>
            <a:prstDash val="solid"/>
            <a:miter lim="800000"/>
          </a:ln>
        </p:spPr>
        <p:txBody>
          <a:bodyPr/>
          <a:lstStyle/>
          <a:p>
            <a:endParaRPr lang="en-US" dirty="0"/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7F2C432C-0FF7-AC08-D904-9F2A04A8BFE2}"/>
              </a:ext>
            </a:extLst>
          </p:cNvPr>
          <p:cNvSpPr/>
          <p:nvPr/>
        </p:nvSpPr>
        <p:spPr>
          <a:xfrm>
            <a:off x="2428007" y="1976732"/>
            <a:ext cx="2207108" cy="3790002"/>
          </a:xfrm>
          <a:prstGeom prst="roundRect">
            <a:avLst>
              <a:gd name="adj" fmla="val 2527"/>
            </a:avLst>
          </a:prstGeom>
          <a:noFill/>
          <a:ln w="25400">
            <a:solidFill>
              <a:srgbClr val="466AAD"/>
            </a:solidFill>
            <a:prstDash val="solid"/>
            <a:miter lim="800000"/>
          </a:ln>
        </p:spPr>
        <p:txBody>
          <a:bodyPr/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C66067-B026-46A5-938B-76B6F619AF3C}"/>
              </a:ext>
            </a:extLst>
          </p:cNvPr>
          <p:cNvSpPr txBox="1"/>
          <p:nvPr/>
        </p:nvSpPr>
        <p:spPr>
          <a:xfrm>
            <a:off x="178597" y="4163083"/>
            <a:ext cx="226547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To take part in a public activity to show support for</a:t>
            </a:r>
            <a:br>
              <a:rPr lang="en-US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or against a cause.</a:t>
            </a:r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E9521F-D8B1-66CC-07FC-DF082DA0A52F}"/>
              </a:ext>
            </a:extLst>
          </p:cNvPr>
          <p:cNvSpPr txBox="1"/>
          <p:nvPr/>
        </p:nvSpPr>
        <p:spPr>
          <a:xfrm>
            <a:off x="2496039" y="4163083"/>
            <a:ext cx="2058650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 strike is when workers refuse to work because they are being treated unfairly in their jobs. </a:t>
            </a:r>
          </a:p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DFDB70-3FDF-E700-B35E-57D3B6CA1BEB}"/>
              </a:ext>
            </a:extLst>
          </p:cNvPr>
          <p:cNvSpPr txBox="1"/>
          <p:nvPr/>
        </p:nvSpPr>
        <p:spPr>
          <a:xfrm>
            <a:off x="4884813" y="4163083"/>
            <a:ext cx="1913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To stop buying from a business to protest their</a:t>
            </a:r>
            <a:br>
              <a:rPr lang="en-US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behaviors.</a:t>
            </a:r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1C270319-A9CD-5A48-3B62-7AE0D1537861}"/>
              </a:ext>
            </a:extLst>
          </p:cNvPr>
          <p:cNvSpPr/>
          <p:nvPr/>
        </p:nvSpPr>
        <p:spPr>
          <a:xfrm>
            <a:off x="7099111" y="1961421"/>
            <a:ext cx="2207108" cy="3790002"/>
          </a:xfrm>
          <a:prstGeom prst="roundRect">
            <a:avLst>
              <a:gd name="adj" fmla="val 2527"/>
            </a:avLst>
          </a:prstGeom>
          <a:noFill/>
          <a:ln w="25400">
            <a:solidFill>
              <a:srgbClr val="466AAD"/>
            </a:solidFill>
            <a:prstDash val="solid"/>
            <a:miter lim="800000"/>
          </a:ln>
        </p:spPr>
        <p:txBody>
          <a:bodyPr/>
          <a:lstStyle/>
          <a:p>
            <a:endParaRPr lang="en-US" dirty="0"/>
          </a:p>
        </p:txBody>
      </p:sp>
      <p:sp>
        <p:nvSpPr>
          <p:cNvPr id="31" name="Object 9">
            <a:extLst>
              <a:ext uri="{FF2B5EF4-FFF2-40B4-BE49-F238E27FC236}">
                <a16:creationId xmlns:a16="http://schemas.microsoft.com/office/drawing/2014/main" id="{303C1F88-24FD-B021-7DF4-FE01A2A60413}"/>
              </a:ext>
            </a:extLst>
          </p:cNvPr>
          <p:cNvSpPr/>
          <p:nvPr/>
        </p:nvSpPr>
        <p:spPr>
          <a:xfrm>
            <a:off x="7047999" y="5861420"/>
            <a:ext cx="2207108" cy="26138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accent6">
                    <a:lumMod val="75000"/>
                    <a:alpha val="8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Boycott </a:t>
            </a:r>
            <a:r>
              <a:rPr lang="en-US" sz="2200" dirty="0">
                <a:solidFill>
                  <a:schemeClr val="accent1">
                    <a:lumMod val="75000"/>
                    <a:alpha val="8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(noun)</a:t>
            </a:r>
            <a:endParaRPr lang="en-US" sz="2200" dirty="0">
              <a:solidFill>
                <a:schemeClr val="accent1">
                  <a:lumMod val="75000"/>
                  <a:alpha val="80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87CC65A-2108-95F1-9B45-C943073B51A5}"/>
              </a:ext>
            </a:extLst>
          </p:cNvPr>
          <p:cNvSpPr txBox="1"/>
          <p:nvPr/>
        </p:nvSpPr>
        <p:spPr>
          <a:xfrm>
            <a:off x="7196457" y="4163082"/>
            <a:ext cx="20586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700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The demonstration used by people to protest the behaviors of a business.</a:t>
            </a:r>
          </a:p>
          <a:p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70923E-27BE-2784-A9CF-C5DE3A2ABFF8}"/>
              </a:ext>
            </a:extLst>
          </p:cNvPr>
          <p:cNvSpPr txBox="1"/>
          <p:nvPr/>
        </p:nvSpPr>
        <p:spPr>
          <a:xfrm>
            <a:off x="9643534" y="4163082"/>
            <a:ext cx="184047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 choice made after careful</a:t>
            </a:r>
            <a:br>
              <a:rPr lang="en-US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thinking.</a:t>
            </a:r>
          </a:p>
          <a:p>
            <a:endParaRPr lang="en-US" dirty="0"/>
          </a:p>
        </p:txBody>
      </p:sp>
      <p:sp>
        <p:nvSpPr>
          <p:cNvPr id="42" name="Object 4">
            <a:extLst>
              <a:ext uri="{FF2B5EF4-FFF2-40B4-BE49-F238E27FC236}">
                <a16:creationId xmlns:a16="http://schemas.microsoft.com/office/drawing/2014/main" id="{C90B64E3-0895-FFE8-3B23-A37E11FAF4E6}"/>
              </a:ext>
            </a:extLst>
          </p:cNvPr>
          <p:cNvSpPr/>
          <p:nvPr/>
        </p:nvSpPr>
        <p:spPr>
          <a:xfrm>
            <a:off x="9483668" y="1986475"/>
            <a:ext cx="2207108" cy="3790002"/>
          </a:xfrm>
          <a:prstGeom prst="roundRect">
            <a:avLst>
              <a:gd name="adj" fmla="val 2527"/>
            </a:avLst>
          </a:prstGeom>
          <a:noFill/>
          <a:ln w="25400">
            <a:solidFill>
              <a:srgbClr val="466AAD"/>
            </a:solidFill>
            <a:prstDash val="solid"/>
            <a:miter lim="800000"/>
          </a:ln>
        </p:spPr>
        <p:txBody>
          <a:bodyPr/>
          <a:lstStyle/>
          <a:p>
            <a:endParaRPr lang="en-US" dirty="0"/>
          </a:p>
        </p:txBody>
      </p:sp>
      <p:sp>
        <p:nvSpPr>
          <p:cNvPr id="43" name="Object 9">
            <a:extLst>
              <a:ext uri="{FF2B5EF4-FFF2-40B4-BE49-F238E27FC236}">
                <a16:creationId xmlns:a16="http://schemas.microsoft.com/office/drawing/2014/main" id="{95DBF4CF-C665-120B-A6D5-DB71DAB86D9D}"/>
              </a:ext>
            </a:extLst>
          </p:cNvPr>
          <p:cNvSpPr/>
          <p:nvPr/>
        </p:nvSpPr>
        <p:spPr>
          <a:xfrm>
            <a:off x="9269171" y="5844003"/>
            <a:ext cx="2207108" cy="26138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accent6">
                    <a:lumMod val="75000"/>
                    <a:alpha val="8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Decision</a:t>
            </a:r>
            <a:endParaRPr lang="en-US" sz="2200" dirty="0">
              <a:solidFill>
                <a:schemeClr val="accent6">
                  <a:lumMod val="75000"/>
                  <a:alpha val="80000"/>
                </a:schemeClr>
              </a:solidFill>
            </a:endParaRPr>
          </a:p>
        </p:txBody>
      </p:sp>
      <p:pic>
        <p:nvPicPr>
          <p:cNvPr id="45" name="Object 4" descr="preencoded.png">
            <a:extLst>
              <a:ext uri="{FF2B5EF4-FFF2-40B4-BE49-F238E27FC236}">
                <a16:creationId xmlns:a16="http://schemas.microsoft.com/office/drawing/2014/main" id="{62B10DF6-A704-5AAF-14C2-FA825E9C33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6852" b="16852"/>
          <a:stretch/>
        </p:blipFill>
        <p:spPr>
          <a:xfrm>
            <a:off x="223219" y="2538422"/>
            <a:ext cx="1983632" cy="1361182"/>
          </a:xfrm>
          <a:prstGeom prst="rect">
            <a:avLst/>
          </a:prstGeom>
        </p:spPr>
      </p:pic>
      <p:pic>
        <p:nvPicPr>
          <p:cNvPr id="46" name="Object 8" descr="preencoded.png">
            <a:extLst>
              <a:ext uri="{FF2B5EF4-FFF2-40B4-BE49-F238E27FC236}">
                <a16:creationId xmlns:a16="http://schemas.microsoft.com/office/drawing/2014/main" id="{02DEFCEF-B202-53A2-CE7D-E8D17274CE6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45" r="645"/>
          <a:stretch/>
        </p:blipFill>
        <p:spPr>
          <a:xfrm>
            <a:off x="2501286" y="2518045"/>
            <a:ext cx="2029954" cy="1392969"/>
          </a:xfrm>
          <a:prstGeom prst="rect">
            <a:avLst/>
          </a:prstGeom>
        </p:spPr>
      </p:pic>
      <p:pic>
        <p:nvPicPr>
          <p:cNvPr id="47" name="Object 4" descr="preencoded.png">
            <a:extLst>
              <a:ext uri="{FF2B5EF4-FFF2-40B4-BE49-F238E27FC236}">
                <a16:creationId xmlns:a16="http://schemas.microsoft.com/office/drawing/2014/main" id="{2F30D164-D955-4674-3835-789C7650512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0390" r="10390"/>
          <a:stretch/>
        </p:blipFill>
        <p:spPr>
          <a:xfrm>
            <a:off x="4812564" y="2488507"/>
            <a:ext cx="2029955" cy="1392969"/>
          </a:xfrm>
          <a:prstGeom prst="rect">
            <a:avLst/>
          </a:prstGeom>
        </p:spPr>
      </p:pic>
      <p:pic>
        <p:nvPicPr>
          <p:cNvPr id="49" name="Object 4" descr="preencoded.png">
            <a:extLst>
              <a:ext uri="{FF2B5EF4-FFF2-40B4-BE49-F238E27FC236}">
                <a16:creationId xmlns:a16="http://schemas.microsoft.com/office/drawing/2014/main" id="{317983FB-9A37-A185-2E5B-F8F4CCE0424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0390" r="10390"/>
          <a:stretch/>
        </p:blipFill>
        <p:spPr>
          <a:xfrm>
            <a:off x="7174913" y="2525192"/>
            <a:ext cx="2029955" cy="1392969"/>
          </a:xfrm>
          <a:prstGeom prst="rect">
            <a:avLst/>
          </a:prstGeom>
        </p:spPr>
      </p:pic>
      <p:pic>
        <p:nvPicPr>
          <p:cNvPr id="50" name="Object 6" descr="preencoded.png">
            <a:extLst>
              <a:ext uri="{FF2B5EF4-FFF2-40B4-BE49-F238E27FC236}">
                <a16:creationId xmlns:a16="http://schemas.microsoft.com/office/drawing/2014/main" id="{387444DB-724C-0040-8BB7-1013CCBA6B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33" r="4833" b="18713"/>
          <a:stretch/>
        </p:blipFill>
        <p:spPr>
          <a:xfrm>
            <a:off x="9595547" y="2488507"/>
            <a:ext cx="1983350" cy="159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992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763180" y="2919563"/>
            <a:ext cx="8662593" cy="98859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0700" b="1" kern="0" spc="134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Word Parts</a:t>
            </a: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solidFill>
          <a:srgbClr val="F3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141" y="1809297"/>
            <a:ext cx="2732992" cy="952262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238065" y="2174242"/>
            <a:ext cx="3213884" cy="1938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Suffix</a:t>
            </a:r>
            <a:endParaRPr lang="en-US" dirty="0"/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09102" y="1809297"/>
            <a:ext cx="2742514" cy="952262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3071045" y="2174242"/>
            <a:ext cx="3213884" cy="1938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Meaning</a:t>
            </a:r>
            <a:endParaRPr lang="en-US" dirty="0"/>
          </a:p>
        </p:txBody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42114" y="1809297"/>
            <a:ext cx="2732992" cy="952262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5904024" y="2174242"/>
            <a:ext cx="3213884" cy="1938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Example</a:t>
            </a:r>
            <a:endParaRPr lang="en-US" dirty="0"/>
          </a:p>
        </p:txBody>
      </p:sp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75074" y="1809297"/>
            <a:ext cx="2732992" cy="952262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8737003" y="2174242"/>
            <a:ext cx="3213884" cy="1938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Other Words</a:t>
            </a:r>
            <a:endParaRPr lang="en-US" dirty="0"/>
          </a:p>
        </p:txBody>
      </p:sp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6141" y="2952012"/>
            <a:ext cx="2732992" cy="952262"/>
          </a:xfrm>
          <a:prstGeom prst="rect">
            <a:avLst/>
          </a:prstGeom>
        </p:spPr>
      </p:pic>
      <p:sp>
        <p:nvSpPr>
          <p:cNvPr id="11" name="Object 10"/>
          <p:cNvSpPr/>
          <p:nvPr/>
        </p:nvSpPr>
        <p:spPr>
          <a:xfrm>
            <a:off x="238065" y="3316957"/>
            <a:ext cx="3213884" cy="1938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-tion/sion</a:t>
            </a:r>
            <a:endParaRPr lang="en-US" dirty="0"/>
          </a:p>
        </p:txBody>
      </p:sp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09102" y="2952012"/>
            <a:ext cx="2742514" cy="952262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3071045" y="3316957"/>
            <a:ext cx="3213884" cy="1938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Used to make nouns</a:t>
            </a:r>
            <a:endParaRPr lang="en-US" dirty="0"/>
          </a:p>
        </p:txBody>
      </p:sp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42114" y="2952012"/>
            <a:ext cx="2732992" cy="952262"/>
          </a:xfrm>
          <a:prstGeom prst="rect">
            <a:avLst/>
          </a:prstGeom>
        </p:spPr>
      </p:pic>
      <p:sp>
        <p:nvSpPr>
          <p:cNvPr id="15" name="Object 14"/>
          <p:cNvSpPr/>
          <p:nvPr/>
        </p:nvSpPr>
        <p:spPr>
          <a:xfrm>
            <a:off x="5904024" y="3052578"/>
            <a:ext cx="3213884" cy="7225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Decision: A choice</a:t>
            </a:r>
            <a:b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made after careful</a:t>
            </a:r>
            <a:b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thinking.</a:t>
            </a:r>
            <a:endParaRPr lang="en-US" dirty="0"/>
          </a:p>
        </p:txBody>
      </p:sp>
      <p:pic>
        <p:nvPicPr>
          <p:cNvPr id="16" name="Object 15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75074" y="2952012"/>
            <a:ext cx="2732992" cy="952262"/>
          </a:xfrm>
          <a:prstGeom prst="rect">
            <a:avLst/>
          </a:prstGeom>
        </p:spPr>
      </p:pic>
      <p:sp>
        <p:nvSpPr>
          <p:cNvPr id="17" name="Object 16"/>
          <p:cNvSpPr/>
          <p:nvPr/>
        </p:nvSpPr>
        <p:spPr>
          <a:xfrm>
            <a:off x="9117907" y="3184767"/>
            <a:ext cx="2832979" cy="45818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- </a:t>
            </a: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Vacation</a:t>
            </a:r>
          </a:p>
          <a:p>
            <a:pPr algn="l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- </a:t>
            </a: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Demonstration</a:t>
            </a:r>
            <a:endParaRPr lang="en-US" dirty="0"/>
          </a:p>
        </p:txBody>
      </p:sp>
      <p:pic>
        <p:nvPicPr>
          <p:cNvPr id="18" name="Object 17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6141" y="4094726"/>
            <a:ext cx="2732992" cy="952262"/>
          </a:xfrm>
          <a:prstGeom prst="rect">
            <a:avLst/>
          </a:prstGeom>
        </p:spPr>
      </p:pic>
      <p:sp>
        <p:nvSpPr>
          <p:cNvPr id="19" name="Object 18"/>
          <p:cNvSpPr/>
          <p:nvPr/>
        </p:nvSpPr>
        <p:spPr>
          <a:xfrm>
            <a:off x="238065" y="4459671"/>
            <a:ext cx="3213884" cy="1938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-or/er</a:t>
            </a:r>
            <a:endParaRPr lang="en-US" dirty="0"/>
          </a:p>
        </p:txBody>
      </p:sp>
      <p:pic>
        <p:nvPicPr>
          <p:cNvPr id="20" name="Object 19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09102" y="4094726"/>
            <a:ext cx="2742514" cy="952262"/>
          </a:xfrm>
          <a:prstGeom prst="rect">
            <a:avLst/>
          </a:prstGeom>
        </p:spPr>
      </p:pic>
      <p:sp>
        <p:nvSpPr>
          <p:cNvPr id="21" name="Object 20"/>
          <p:cNvSpPr/>
          <p:nvPr/>
        </p:nvSpPr>
        <p:spPr>
          <a:xfrm>
            <a:off x="3071045" y="4327482"/>
            <a:ext cx="3213884" cy="45818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 person who performs</a:t>
            </a:r>
            <a:b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an action</a:t>
            </a:r>
            <a:endParaRPr lang="en-US" dirty="0"/>
          </a:p>
        </p:txBody>
      </p:sp>
      <p:pic>
        <p:nvPicPr>
          <p:cNvPr id="22" name="Object 21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42114" y="4094726"/>
            <a:ext cx="2732992" cy="952262"/>
          </a:xfrm>
          <a:prstGeom prst="rect">
            <a:avLst/>
          </a:prstGeom>
        </p:spPr>
      </p:pic>
      <p:sp>
        <p:nvSpPr>
          <p:cNvPr id="23" name="Object 22"/>
          <p:cNvSpPr/>
          <p:nvPr/>
        </p:nvSpPr>
        <p:spPr>
          <a:xfrm>
            <a:off x="5904024" y="4195293"/>
            <a:ext cx="3213884" cy="72256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Demonstrator: A</a:t>
            </a:r>
            <a:b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person wh. takes part</a:t>
            </a:r>
            <a:b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in a public protest.</a:t>
            </a:r>
            <a:endParaRPr lang="en-US" dirty="0"/>
          </a:p>
        </p:txBody>
      </p:sp>
      <p:pic>
        <p:nvPicPr>
          <p:cNvPr id="24" name="Object 2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75074" y="4094726"/>
            <a:ext cx="2732992" cy="952262"/>
          </a:xfrm>
          <a:prstGeom prst="rect">
            <a:avLst/>
          </a:prstGeom>
        </p:spPr>
      </p:pic>
      <p:sp>
        <p:nvSpPr>
          <p:cNvPr id="25" name="Object 24"/>
          <p:cNvSpPr/>
          <p:nvPr/>
        </p:nvSpPr>
        <p:spPr>
          <a:xfrm>
            <a:off x="9117907" y="4327482"/>
            <a:ext cx="2832979" cy="45818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- </a:t>
            </a: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Worker</a:t>
            </a:r>
          </a:p>
          <a:p>
            <a:pPr algn="l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- </a:t>
            </a: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Inventor</a:t>
            </a: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025800" y="2199546"/>
            <a:ext cx="10137351" cy="242862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0700" b="1" kern="0" spc="134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Connectives: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10700" b="1" kern="0" spc="134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FANBOYS</a:t>
            </a:r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bg>
      <p:bgPr>
        <a:solidFill>
          <a:srgbClr val="F3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95226" y="554235"/>
            <a:ext cx="1395064" cy="3865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r>
              <a:rPr lang="en-US" sz="15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Connective</a:t>
            </a:r>
          </a:p>
          <a:p>
            <a:pPr algn="r">
              <a:spcAft>
                <a:spcPts val="600"/>
              </a:spcAft>
              <a:buNone/>
            </a:pPr>
            <a:r>
              <a:rPr lang="en-US" sz="15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(FANBOYS)</a:t>
            </a:r>
            <a:endParaRPr lang="en-US" dirty="0"/>
          </a:p>
        </p:txBody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75947" y="476131"/>
            <a:ext cx="4923194" cy="571357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1537903" y="650623"/>
            <a:ext cx="5396944" cy="1938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Sentence</a:t>
            </a:r>
            <a:endParaRPr lang="en-US" dirty="0"/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92016" y="476131"/>
            <a:ext cx="4923194" cy="571357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6553942" y="650623"/>
            <a:ext cx="5396944" cy="1938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Explanation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814184" y="1426203"/>
            <a:ext cx="676106" cy="1662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r>
              <a:rPr lang="en-US" sz="15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For</a:t>
            </a:r>
            <a:endParaRPr lang="en-US" dirty="0"/>
          </a:p>
        </p:txBody>
      </p:sp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75947" y="1237941"/>
            <a:ext cx="4923194" cy="571357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1537903" y="1316045"/>
            <a:ext cx="5396944" cy="3865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The kids decided to walk over to McMann's, </a:t>
            </a:r>
            <a:r>
              <a:rPr lang="en-US" sz="1500" b="1" dirty="0">
                <a:solidFill>
                  <a:schemeClr val="accent1">
                    <a:lumMod val="60000"/>
                    <a:lumOff val="40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for</a:t>
            </a:r>
            <a: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there</a:t>
            </a:r>
            <a:b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was a crowd gathered outside.</a:t>
            </a:r>
            <a:endParaRPr lang="en-US" dirty="0"/>
          </a:p>
        </p:txBody>
      </p:sp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92016" y="1237941"/>
            <a:ext cx="4923194" cy="571357"/>
          </a:xfrm>
          <a:prstGeom prst="rect">
            <a:avLst/>
          </a:prstGeom>
        </p:spPr>
      </p:pic>
      <p:sp>
        <p:nvSpPr>
          <p:cNvPr id="11" name="Object 10"/>
          <p:cNvSpPr/>
          <p:nvPr/>
        </p:nvSpPr>
        <p:spPr>
          <a:xfrm>
            <a:off x="6553942" y="1316045"/>
            <a:ext cx="5396944" cy="3865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5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“</a:t>
            </a:r>
            <a:r>
              <a:rPr lang="en-US" sz="1500" b="1" dirty="0">
                <a:solidFill>
                  <a:schemeClr val="accent1">
                    <a:lumMod val="60000"/>
                    <a:lumOff val="40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For</a:t>
            </a:r>
            <a:r>
              <a:rPr lang="en-US" sz="15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” gets us ready to understand why the kids walked</a:t>
            </a:r>
            <a:br>
              <a:rPr lang="en-US" sz="15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15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over to McMann's.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748097" y="2188012"/>
            <a:ext cx="742193" cy="1662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r>
              <a:rPr lang="en-US" sz="15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And</a:t>
            </a:r>
            <a:endParaRPr lang="en-US" dirty="0"/>
          </a:p>
        </p:txBody>
      </p:sp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75947" y="1999750"/>
            <a:ext cx="4923194" cy="571357"/>
          </a:xfrm>
          <a:prstGeom prst="rect">
            <a:avLst/>
          </a:prstGeom>
        </p:spPr>
      </p:pic>
      <p:sp>
        <p:nvSpPr>
          <p:cNvPr id="14" name="Object 13"/>
          <p:cNvSpPr/>
          <p:nvPr/>
        </p:nvSpPr>
        <p:spPr>
          <a:xfrm>
            <a:off x="1537903" y="2174242"/>
            <a:ext cx="5396944" cy="1938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Joelito loves to eat burgers 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and</a:t>
            </a: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fries.</a:t>
            </a:r>
            <a:endParaRPr lang="en-US" dirty="0"/>
          </a:p>
        </p:txBody>
      </p:sp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92016" y="1999750"/>
            <a:ext cx="4923194" cy="571357"/>
          </a:xfrm>
          <a:prstGeom prst="rect">
            <a:avLst/>
          </a:prstGeom>
        </p:spPr>
      </p:pic>
      <p:sp>
        <p:nvSpPr>
          <p:cNvPr id="16" name="Object 15"/>
          <p:cNvSpPr/>
          <p:nvPr/>
        </p:nvSpPr>
        <p:spPr>
          <a:xfrm>
            <a:off x="6553942" y="2174242"/>
            <a:ext cx="5396944" cy="1938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“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And</a:t>
            </a:r>
            <a:r>
              <a:rPr lang="en-US" sz="18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” connects different words together.</a:t>
            </a:r>
            <a:endParaRPr lang="en-US" dirty="0"/>
          </a:p>
        </p:txBody>
      </p:sp>
      <p:sp>
        <p:nvSpPr>
          <p:cNvPr id="17" name="Object 16"/>
          <p:cNvSpPr/>
          <p:nvPr/>
        </p:nvSpPr>
        <p:spPr>
          <a:xfrm>
            <a:off x="776284" y="2949822"/>
            <a:ext cx="714006" cy="1662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r>
              <a:rPr lang="en-US" sz="15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Nor</a:t>
            </a:r>
            <a:endParaRPr lang="en-US" dirty="0"/>
          </a:p>
        </p:txBody>
      </p:sp>
      <p:pic>
        <p:nvPicPr>
          <p:cNvPr id="18" name="Object 17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75947" y="2761559"/>
            <a:ext cx="4923194" cy="571357"/>
          </a:xfrm>
          <a:prstGeom prst="rect">
            <a:avLst/>
          </a:prstGeom>
        </p:spPr>
      </p:pic>
      <p:sp>
        <p:nvSpPr>
          <p:cNvPr id="19" name="Object 18"/>
          <p:cNvSpPr/>
          <p:nvPr/>
        </p:nvSpPr>
        <p:spPr>
          <a:xfrm>
            <a:off x="1537903" y="2839664"/>
            <a:ext cx="5396944" cy="3865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Brandon's dad was not able to come to the soccer</a:t>
            </a:r>
            <a:b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game, </a:t>
            </a:r>
            <a:r>
              <a:rPr lang="en-US" sz="1500" b="1" dirty="0">
                <a:solidFill>
                  <a:schemeClr val="accent1">
                    <a:lumMod val="60000"/>
                    <a:lumOff val="40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nor</a:t>
            </a:r>
            <a: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was his mom.</a:t>
            </a:r>
            <a:endParaRPr lang="en-US" dirty="0"/>
          </a:p>
        </p:txBody>
      </p:sp>
      <p:pic>
        <p:nvPicPr>
          <p:cNvPr id="20" name="Object 19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92016" y="2761559"/>
            <a:ext cx="4923194" cy="571357"/>
          </a:xfrm>
          <a:prstGeom prst="rect">
            <a:avLst/>
          </a:prstGeom>
        </p:spPr>
      </p:pic>
      <p:sp>
        <p:nvSpPr>
          <p:cNvPr id="21" name="Object 20"/>
          <p:cNvSpPr/>
          <p:nvPr/>
        </p:nvSpPr>
        <p:spPr>
          <a:xfrm>
            <a:off x="6553942" y="2839664"/>
            <a:ext cx="5396944" cy="3865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5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“</a:t>
            </a:r>
            <a:r>
              <a:rPr lang="en-US" sz="1500" b="1" dirty="0">
                <a:solidFill>
                  <a:schemeClr val="accent1">
                    <a:lumMod val="60000"/>
                    <a:lumOff val="40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Nor</a:t>
            </a:r>
            <a:r>
              <a:rPr lang="en-US" sz="15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” tells us that both Brandon's dad and mom were</a:t>
            </a:r>
            <a:br>
              <a:rPr lang="en-US" sz="15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15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not able to come to the game.</a:t>
            </a:r>
            <a:endParaRPr lang="en-US" dirty="0"/>
          </a:p>
        </p:txBody>
      </p:sp>
      <p:sp>
        <p:nvSpPr>
          <p:cNvPr id="22" name="Object 21"/>
          <p:cNvSpPr/>
          <p:nvPr/>
        </p:nvSpPr>
        <p:spPr>
          <a:xfrm>
            <a:off x="797805" y="3711631"/>
            <a:ext cx="692485" cy="1662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r>
              <a:rPr lang="en-US" sz="15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But</a:t>
            </a:r>
            <a:endParaRPr lang="en-US" dirty="0"/>
          </a:p>
        </p:txBody>
      </p:sp>
      <p:pic>
        <p:nvPicPr>
          <p:cNvPr id="23" name="Object 2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75947" y="3523369"/>
            <a:ext cx="4923194" cy="571357"/>
          </a:xfrm>
          <a:prstGeom prst="rect">
            <a:avLst/>
          </a:prstGeom>
        </p:spPr>
      </p:pic>
      <p:sp>
        <p:nvSpPr>
          <p:cNvPr id="24" name="Object 23"/>
          <p:cNvSpPr/>
          <p:nvPr/>
        </p:nvSpPr>
        <p:spPr>
          <a:xfrm>
            <a:off x="1537903" y="3601473"/>
            <a:ext cx="5396944" cy="3865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They heard mama calling them, </a:t>
            </a:r>
            <a:r>
              <a:rPr lang="en-US" sz="1500" b="1" dirty="0">
                <a:solidFill>
                  <a:schemeClr val="accent1">
                    <a:lumMod val="60000"/>
                    <a:lumOff val="40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but</a:t>
            </a:r>
            <a: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they kept moving</a:t>
            </a:r>
            <a:b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towards the restaurant door.</a:t>
            </a:r>
            <a:endParaRPr lang="en-US" dirty="0"/>
          </a:p>
        </p:txBody>
      </p:sp>
      <p:pic>
        <p:nvPicPr>
          <p:cNvPr id="25" name="Object 2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92016" y="3523369"/>
            <a:ext cx="4923194" cy="571357"/>
          </a:xfrm>
          <a:prstGeom prst="rect">
            <a:avLst/>
          </a:prstGeom>
        </p:spPr>
      </p:pic>
      <p:sp>
        <p:nvSpPr>
          <p:cNvPr id="26" name="Object 25"/>
          <p:cNvSpPr/>
          <p:nvPr/>
        </p:nvSpPr>
        <p:spPr>
          <a:xfrm>
            <a:off x="6553942" y="3704746"/>
            <a:ext cx="5396944" cy="18003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7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“</a:t>
            </a:r>
            <a:r>
              <a:rPr lang="en-US" sz="1700" b="1" dirty="0">
                <a:solidFill>
                  <a:schemeClr val="accent1">
                    <a:lumMod val="60000"/>
                    <a:lumOff val="40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But</a:t>
            </a:r>
            <a:r>
              <a:rPr lang="en-US" sz="17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” tells us that there is a difference to look for.</a:t>
            </a:r>
            <a:endParaRPr lang="en-US" dirty="0"/>
          </a:p>
        </p:txBody>
      </p:sp>
      <p:sp>
        <p:nvSpPr>
          <p:cNvPr id="27" name="Object 26"/>
          <p:cNvSpPr/>
          <p:nvPr/>
        </p:nvSpPr>
        <p:spPr>
          <a:xfrm>
            <a:off x="878366" y="4473441"/>
            <a:ext cx="611923" cy="1662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r>
              <a:rPr lang="en-US" sz="15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Or</a:t>
            </a:r>
            <a:endParaRPr lang="en-US" dirty="0"/>
          </a:p>
        </p:txBody>
      </p:sp>
      <p:pic>
        <p:nvPicPr>
          <p:cNvPr id="28" name="Object 27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75947" y="4285179"/>
            <a:ext cx="4923194" cy="571357"/>
          </a:xfrm>
          <a:prstGeom prst="rect">
            <a:avLst/>
          </a:prstGeom>
        </p:spPr>
      </p:pic>
      <p:sp>
        <p:nvSpPr>
          <p:cNvPr id="29" name="Object 28"/>
          <p:cNvSpPr/>
          <p:nvPr/>
        </p:nvSpPr>
        <p:spPr>
          <a:xfrm>
            <a:off x="1537903" y="4363283"/>
            <a:ext cx="5396944" cy="3865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They had to choose between eating at McMann's </a:t>
            </a:r>
            <a:r>
              <a:rPr lang="en-US" sz="1500" b="1" dirty="0">
                <a:solidFill>
                  <a:schemeClr val="accent1">
                    <a:lumMod val="60000"/>
                    <a:lumOff val="40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or</a:t>
            </a:r>
            <a:b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eating at Cocina las Ollitas.</a:t>
            </a:r>
            <a:endParaRPr lang="en-US" dirty="0"/>
          </a:p>
        </p:txBody>
      </p:sp>
      <p:pic>
        <p:nvPicPr>
          <p:cNvPr id="30" name="Object 29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92016" y="4285179"/>
            <a:ext cx="4923194" cy="571357"/>
          </a:xfrm>
          <a:prstGeom prst="rect">
            <a:avLst/>
          </a:prstGeom>
        </p:spPr>
      </p:pic>
      <p:sp>
        <p:nvSpPr>
          <p:cNvPr id="31" name="Object 30"/>
          <p:cNvSpPr/>
          <p:nvPr/>
        </p:nvSpPr>
        <p:spPr>
          <a:xfrm>
            <a:off x="6553942" y="4473441"/>
            <a:ext cx="5396944" cy="1662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5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“</a:t>
            </a:r>
            <a:r>
              <a:rPr lang="en-US" sz="1500" b="1" dirty="0">
                <a:solidFill>
                  <a:schemeClr val="accent1">
                    <a:lumMod val="60000"/>
                    <a:lumOff val="40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Or</a:t>
            </a:r>
            <a:r>
              <a:rPr lang="en-US" sz="15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” tells us that there is a choice that has to be made.</a:t>
            </a:r>
            <a:endParaRPr lang="en-US" dirty="0"/>
          </a:p>
        </p:txBody>
      </p:sp>
      <p:sp>
        <p:nvSpPr>
          <p:cNvPr id="32" name="Object 31"/>
          <p:cNvSpPr/>
          <p:nvPr/>
        </p:nvSpPr>
        <p:spPr>
          <a:xfrm>
            <a:off x="800662" y="5235250"/>
            <a:ext cx="689628" cy="1662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r>
              <a:rPr lang="en-US" sz="15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Yet</a:t>
            </a:r>
            <a:endParaRPr lang="en-US" dirty="0"/>
          </a:p>
        </p:txBody>
      </p:sp>
      <p:pic>
        <p:nvPicPr>
          <p:cNvPr id="33" name="Object 3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75947" y="5046988"/>
            <a:ext cx="4923194" cy="571357"/>
          </a:xfrm>
          <a:prstGeom prst="rect">
            <a:avLst/>
          </a:prstGeom>
        </p:spPr>
      </p:pic>
      <p:sp>
        <p:nvSpPr>
          <p:cNvPr id="34" name="Object 33"/>
          <p:cNvSpPr/>
          <p:nvPr/>
        </p:nvSpPr>
        <p:spPr>
          <a:xfrm>
            <a:off x="1537903" y="5125092"/>
            <a:ext cx="5396944" cy="3865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They looked everywhere for Kayla's backpack, </a:t>
            </a:r>
            <a:r>
              <a:rPr lang="en-US" sz="1500" b="1" dirty="0">
                <a:solidFill>
                  <a:schemeClr val="accent1">
                    <a:lumMod val="60000"/>
                    <a:lumOff val="40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yet</a:t>
            </a:r>
            <a:b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they could not find it.</a:t>
            </a:r>
            <a:endParaRPr lang="en-US" dirty="0"/>
          </a:p>
        </p:txBody>
      </p:sp>
      <p:pic>
        <p:nvPicPr>
          <p:cNvPr id="35" name="Object 3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92016" y="5046988"/>
            <a:ext cx="4923194" cy="571357"/>
          </a:xfrm>
          <a:prstGeom prst="rect">
            <a:avLst/>
          </a:prstGeom>
        </p:spPr>
      </p:pic>
      <p:sp>
        <p:nvSpPr>
          <p:cNvPr id="36" name="Object 35"/>
          <p:cNvSpPr/>
          <p:nvPr/>
        </p:nvSpPr>
        <p:spPr>
          <a:xfrm>
            <a:off x="6553942" y="5228365"/>
            <a:ext cx="5396944" cy="18003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7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“</a:t>
            </a:r>
            <a:r>
              <a:rPr lang="en-US" sz="1700" b="1" dirty="0">
                <a:solidFill>
                  <a:schemeClr val="accent1">
                    <a:lumMod val="60000"/>
                    <a:lumOff val="40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Yet</a:t>
            </a:r>
            <a:r>
              <a:rPr lang="en-US" sz="17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” shows that there is a difference to look for.</a:t>
            </a:r>
            <a:endParaRPr lang="en-US" dirty="0"/>
          </a:p>
        </p:txBody>
      </p:sp>
      <p:sp>
        <p:nvSpPr>
          <p:cNvPr id="37" name="Object 36"/>
          <p:cNvSpPr/>
          <p:nvPr/>
        </p:nvSpPr>
        <p:spPr>
          <a:xfrm>
            <a:off x="895698" y="5997060"/>
            <a:ext cx="594592" cy="1662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r>
              <a:rPr lang="en-US" sz="15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So</a:t>
            </a:r>
            <a:endParaRPr lang="en-US" dirty="0"/>
          </a:p>
        </p:txBody>
      </p:sp>
      <p:pic>
        <p:nvPicPr>
          <p:cNvPr id="38" name="Object 37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75947" y="5808797"/>
            <a:ext cx="4923194" cy="571357"/>
          </a:xfrm>
          <a:prstGeom prst="rect">
            <a:avLst/>
          </a:prstGeom>
        </p:spPr>
      </p:pic>
      <p:sp>
        <p:nvSpPr>
          <p:cNvPr id="39" name="Object 38"/>
          <p:cNvSpPr/>
          <p:nvPr/>
        </p:nvSpPr>
        <p:spPr>
          <a:xfrm>
            <a:off x="1537903" y="5886902"/>
            <a:ext cx="5396944" cy="3865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Mr. and Mrs. Thomas lost their jobs at the factory, </a:t>
            </a:r>
            <a:r>
              <a:rPr lang="en-US" sz="1500" b="1" dirty="0">
                <a:solidFill>
                  <a:schemeClr val="accent1">
                    <a:lumMod val="60000"/>
                    <a:lumOff val="40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so</a:t>
            </a:r>
            <a:b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15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they moved to a one-bedroom apartment.</a:t>
            </a:r>
            <a:endParaRPr lang="en-US" dirty="0"/>
          </a:p>
        </p:txBody>
      </p:sp>
      <p:pic>
        <p:nvPicPr>
          <p:cNvPr id="40" name="Object 39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92016" y="5808797"/>
            <a:ext cx="4923194" cy="571357"/>
          </a:xfrm>
          <a:prstGeom prst="rect">
            <a:avLst/>
          </a:prstGeom>
        </p:spPr>
      </p:pic>
      <p:sp>
        <p:nvSpPr>
          <p:cNvPr id="41" name="Object 40"/>
          <p:cNvSpPr/>
          <p:nvPr/>
        </p:nvSpPr>
        <p:spPr>
          <a:xfrm>
            <a:off x="6553942" y="5886902"/>
            <a:ext cx="5396944" cy="38658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5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“</a:t>
            </a:r>
            <a:r>
              <a:rPr lang="en-US" sz="1500" b="1" dirty="0">
                <a:solidFill>
                  <a:schemeClr val="accent1">
                    <a:lumMod val="60000"/>
                    <a:lumOff val="40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So</a:t>
            </a:r>
            <a:r>
              <a:rPr lang="en-US" sz="15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” lets us know that the first part of the sentence</a:t>
            </a:r>
            <a:br>
              <a:rPr lang="en-US" sz="15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15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caused the second part.</a:t>
            </a: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line Media 7" descr="FastFoodWorkers">
            <a:hlinkClick r:id="" action="ppaction://media"/>
            <a:extLst>
              <a:ext uri="{FF2B5EF4-FFF2-40B4-BE49-F238E27FC236}">
                <a16:creationId xmlns:a16="http://schemas.microsoft.com/office/drawing/2014/main" id="{139B9E4E-B8A1-E228-F179-4C35A590056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982055" y="967163"/>
            <a:ext cx="9051474" cy="5114083"/>
          </a:xfrm>
          <a:prstGeom prst="rect">
            <a:avLst/>
          </a:prstGeom>
        </p:spPr>
      </p:pic>
      <p:sp>
        <p:nvSpPr>
          <p:cNvPr id="11" name="Object 1">
            <a:extLst>
              <a:ext uri="{FF2B5EF4-FFF2-40B4-BE49-F238E27FC236}">
                <a16:creationId xmlns:a16="http://schemas.microsoft.com/office/drawing/2014/main" id="{38C96732-4017-5650-4EA0-3FEB90109651}"/>
              </a:ext>
            </a:extLst>
          </p:cNvPr>
          <p:cNvSpPr/>
          <p:nvPr/>
        </p:nvSpPr>
        <p:spPr>
          <a:xfrm>
            <a:off x="0" y="0"/>
            <a:ext cx="2877840" cy="7014754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EA08CA12-BF43-76B0-B389-4EC15AFCFB74}"/>
              </a:ext>
            </a:extLst>
          </p:cNvPr>
          <p:cNvSpPr/>
          <p:nvPr/>
        </p:nvSpPr>
        <p:spPr>
          <a:xfrm>
            <a:off x="155042" y="2537206"/>
            <a:ext cx="2567755" cy="180091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600" b="1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Fast Food Workers on Strike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nline Media 6" descr="Want to be a youth activist? Here are some tips | CBC Kids News">
            <a:hlinkClick r:id="" action="ppaction://media"/>
            <a:extLst>
              <a:ext uri="{FF2B5EF4-FFF2-40B4-BE49-F238E27FC236}">
                <a16:creationId xmlns:a16="http://schemas.microsoft.com/office/drawing/2014/main" id="{641DD533-544F-B0BF-43E1-7781F769647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32882" y="916500"/>
            <a:ext cx="8924478" cy="5042330"/>
          </a:xfrm>
          <a:prstGeom prst="rect">
            <a:avLst/>
          </a:prstGeom>
        </p:spPr>
      </p:pic>
      <p:sp>
        <p:nvSpPr>
          <p:cNvPr id="8" name="Object 1">
            <a:extLst>
              <a:ext uri="{FF2B5EF4-FFF2-40B4-BE49-F238E27FC236}">
                <a16:creationId xmlns:a16="http://schemas.microsoft.com/office/drawing/2014/main" id="{B35C5FD6-EDC9-DE2B-12FB-641E0EF02F04}"/>
              </a:ext>
            </a:extLst>
          </p:cNvPr>
          <p:cNvSpPr/>
          <p:nvPr/>
        </p:nvSpPr>
        <p:spPr>
          <a:xfrm>
            <a:off x="0" y="0"/>
            <a:ext cx="2877840" cy="7014754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0F6B8A05-3503-D566-AB3F-2EB28A5F5044}"/>
              </a:ext>
            </a:extLst>
          </p:cNvPr>
          <p:cNvSpPr/>
          <p:nvPr/>
        </p:nvSpPr>
        <p:spPr>
          <a:xfrm>
            <a:off x="155042" y="2537206"/>
            <a:ext cx="2567755" cy="180091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600" b="1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Want To Be A Youth Activist?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9410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984267" y="2404259"/>
            <a:ext cx="10220417" cy="98859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0700" b="1" kern="0" spc="134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Demonstrate</a:t>
            </a:r>
            <a:endParaRPr lang="en-US" dirty="0">
              <a:solidFill>
                <a:schemeClr val="accent6">
                  <a:lumMod val="75000"/>
                  <a:alpha val="90000"/>
                </a:schemeClr>
              </a:solidFill>
            </a:endParaRPr>
          </a:p>
        </p:txBody>
      </p:sp>
      <p:sp>
        <p:nvSpPr>
          <p:cNvPr id="4" name="Object 3"/>
          <p:cNvSpPr/>
          <p:nvPr/>
        </p:nvSpPr>
        <p:spPr>
          <a:xfrm>
            <a:off x="5223637" y="4106213"/>
            <a:ext cx="1741677" cy="31724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200" i="1" kern="0" spc="3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Verb</a:t>
            </a: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2877840" cy="7014754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3" name="Object 2"/>
          <p:cNvSpPr/>
          <p:nvPr/>
        </p:nvSpPr>
        <p:spPr>
          <a:xfrm>
            <a:off x="155042" y="2537206"/>
            <a:ext cx="2567755" cy="180091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800" b="1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cs typeface="Poppins" pitchFamily="34" charset="-120"/>
              </a:rPr>
              <a:t>FANBOYS Jeopardy Game</a:t>
            </a:r>
            <a:endParaRPr lang="en-US" sz="11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86B954-6DA1-6C6D-CDCB-7F29B7B02CE2}"/>
              </a:ext>
            </a:extLst>
          </p:cNvPr>
          <p:cNvSpPr txBox="1"/>
          <p:nvPr/>
        </p:nvSpPr>
        <p:spPr>
          <a:xfrm>
            <a:off x="4088897" y="5602879"/>
            <a:ext cx="62672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u="sng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https://jeopardylabs.com/play/claves-fanboys-game</a:t>
            </a:r>
            <a:endParaRPr lang="en-US" sz="20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E910D3-04DC-D7EF-CD59-2C4CD0C55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862" y="925328"/>
            <a:ext cx="85598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830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2877840" cy="7014754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3" name="Object 2"/>
          <p:cNvSpPr/>
          <p:nvPr/>
        </p:nvSpPr>
        <p:spPr>
          <a:xfrm>
            <a:off x="155042" y="2537206"/>
            <a:ext cx="2567755" cy="180091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600" b="1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2012 Chicago Teacher Strike</a:t>
            </a:r>
            <a:endParaRPr lang="en-US" b="1" dirty="0"/>
          </a:p>
        </p:txBody>
      </p:sp>
      <p:pic>
        <p:nvPicPr>
          <p:cNvPr id="8" name="Online Media 7" descr="Voices from the Chicago Teachers Union Strike">
            <a:hlinkClick r:id="" action="ppaction://media"/>
            <a:extLst>
              <a:ext uri="{FF2B5EF4-FFF2-40B4-BE49-F238E27FC236}">
                <a16:creationId xmlns:a16="http://schemas.microsoft.com/office/drawing/2014/main" id="{C9D46F5C-97D5-3E4B-1918-B7EBF975457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993668" y="867974"/>
            <a:ext cx="9096252" cy="513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1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4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8952" cy="76181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45"/>
          <p:cNvSpPr/>
          <p:nvPr/>
        </p:nvSpPr>
        <p:spPr>
          <a:xfrm>
            <a:off x="0" y="0"/>
            <a:ext cx="12188952" cy="1590039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45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100"/>
              <a:buFont typeface="Poppins"/>
              <a:buNone/>
            </a:pPr>
            <a:r>
              <a:rPr lang="en-US" sz="7100" b="1" dirty="0">
                <a:solidFill>
                  <a:srgbClr val="FFFFFF"/>
                </a:solidFill>
                <a:latin typeface="Poppins"/>
                <a:cs typeface="Poppins"/>
                <a:sym typeface="Poppins"/>
              </a:rPr>
              <a:t>Lesson Links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45"/>
          <p:cNvSpPr/>
          <p:nvPr/>
        </p:nvSpPr>
        <p:spPr>
          <a:xfrm>
            <a:off x="4585556" y="2118536"/>
            <a:ext cx="1104624" cy="371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</a:pPr>
            <a:r>
              <a:rPr lang="en-US" sz="14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45"/>
          <p:cNvSpPr/>
          <p:nvPr/>
        </p:nvSpPr>
        <p:spPr>
          <a:xfrm>
            <a:off x="422587" y="1786068"/>
            <a:ext cx="11343777" cy="4901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2000" b="1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Lesson 3</a:t>
            </a:r>
            <a:endParaRPr lang="en-US" sz="20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2000" dirty="0">
                <a:latin typeface="Lato"/>
                <a:ea typeface="Lato"/>
                <a:cs typeface="Lato"/>
                <a:sym typeface="Lato"/>
                <a:hlinkClick r:id="rId4"/>
              </a:rPr>
              <a:t>Fast Food Workers on Strike</a:t>
            </a:r>
            <a:endParaRPr lang="en-US" sz="2000" dirty="0"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2000" u="sng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https://youtu.be/b7IEXr6KZs4</a:t>
            </a:r>
            <a:endParaRPr lang="en-US" sz="20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endParaRPr lang="en-US" sz="2000" b="1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2000" b="1" dirty="0">
                <a:latin typeface="Lato"/>
                <a:ea typeface="Lato"/>
                <a:cs typeface="Lato"/>
                <a:sym typeface="Lato"/>
              </a:rPr>
              <a:t>Lesson 4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20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Want to Be a Youth Activist?</a:t>
            </a:r>
            <a:endParaRPr lang="en-US" sz="20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2000" u="sng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https://www.youtube.com/watch?v=I1Fx3m2oPC4&amp;t=199s</a:t>
            </a:r>
            <a:endParaRPr lang="en-US"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endParaRPr lang="en-US" sz="2000" b="1" dirty="0">
              <a:latin typeface="Lato"/>
              <a:ea typeface="Lato"/>
              <a:cs typeface="Lato"/>
              <a:sym typeface="Lato"/>
            </a:endParaRPr>
          </a:p>
          <a:p>
            <a:pPr lvl="0">
              <a:buClr>
                <a:srgbClr val="000000"/>
              </a:buClr>
              <a:buSzPts val="3800"/>
            </a:pPr>
            <a:r>
              <a:rPr lang="en-US" sz="2000" b="1" dirty="0">
                <a:latin typeface="Lato"/>
                <a:ea typeface="Lato"/>
                <a:cs typeface="Lato"/>
                <a:sym typeface="Lato"/>
              </a:rPr>
              <a:t>Lesson 5</a:t>
            </a:r>
          </a:p>
          <a:p>
            <a:pPr lvl="0">
              <a:buClr>
                <a:srgbClr val="000000"/>
              </a:buClr>
              <a:buSzPts val="3800"/>
            </a:pPr>
            <a:r>
              <a:rPr lang="en-US" sz="20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FANBOYS Jeopardy Game</a:t>
            </a:r>
            <a:endParaRPr lang="en-US" sz="20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lvl="0">
              <a:buSzPts val="1800"/>
            </a:pPr>
            <a:r>
              <a:rPr lang="en-US" sz="2000" u="sng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https://jeopardylabs.com/play/claves-fanboys-game</a:t>
            </a:r>
            <a:endParaRPr lang="en-US" sz="20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endParaRPr lang="en-US" sz="2000" b="1" dirty="0"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2000" b="1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Lesson 6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2000" dirty="0">
                <a:latin typeface="Lato"/>
                <a:ea typeface="Lato"/>
                <a:cs typeface="Lato"/>
                <a:sym typeface="Lato"/>
              </a:rPr>
              <a:t>Morphology Language Game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20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hlinkClick r:id="rId7"/>
              </a:rPr>
              <a:t>2012 Chicago Teacher Strike</a:t>
            </a:r>
            <a:endParaRPr lang="en-US" sz="2000" dirty="0">
              <a:latin typeface="Lato"/>
              <a:ea typeface="Lato"/>
              <a:cs typeface="Lato"/>
              <a:sym typeface="Lato"/>
            </a:endParaRPr>
          </a:p>
          <a:p>
            <a:pPr>
              <a:buSzPts val="3800"/>
            </a:pPr>
            <a:r>
              <a:rPr lang="en-US" sz="2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https://</a:t>
            </a:r>
            <a:r>
              <a:rPr lang="en-US" sz="20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www.youtube.com</a:t>
            </a:r>
            <a:r>
              <a:rPr lang="en-US" sz="2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/</a:t>
            </a:r>
            <a:r>
              <a:rPr lang="en-US" sz="20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watch?v</a:t>
            </a:r>
            <a:r>
              <a:rPr lang="en-US" sz="2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=RjYglhZCXa4</a:t>
            </a:r>
            <a:endParaRPr lang="en-US" sz="2800" dirty="0">
              <a:solidFill>
                <a:srgbClr val="00000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  <a:sym typeface="Lato"/>
            </a:endParaRPr>
          </a:p>
        </p:txBody>
      </p:sp>
      <p:sp>
        <p:nvSpPr>
          <p:cNvPr id="521" name="Google Shape;521;p45"/>
          <p:cNvSpPr/>
          <p:nvPr/>
        </p:nvSpPr>
        <p:spPr>
          <a:xfrm>
            <a:off x="4585556" y="3388383"/>
            <a:ext cx="1104624" cy="371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</a:pPr>
            <a:r>
              <a:rPr lang="en-US" sz="14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45"/>
          <p:cNvSpPr/>
          <p:nvPr/>
        </p:nvSpPr>
        <p:spPr>
          <a:xfrm>
            <a:off x="4585556" y="4658230"/>
            <a:ext cx="1104624" cy="371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</a:pPr>
            <a:r>
              <a:rPr lang="en-US" sz="14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45"/>
          <p:cNvSpPr/>
          <p:nvPr/>
        </p:nvSpPr>
        <p:spPr>
          <a:xfrm>
            <a:off x="4585556" y="5410336"/>
            <a:ext cx="1104624" cy="371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</a:pPr>
            <a:r>
              <a:rPr lang="en-US" sz="14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220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50" cy="1590039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7100" b="1" kern="0" spc="96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Demonstrate</a:t>
            </a:r>
            <a:endParaRPr lang="en-US" dirty="0">
              <a:solidFill>
                <a:schemeClr val="accent6">
                  <a:lumMod val="75000"/>
                  <a:alpha val="90000"/>
                </a:schemeClr>
              </a:solidFill>
            </a:endParaRPr>
          </a:p>
        </p:txBody>
      </p:sp>
      <p:sp>
        <p:nvSpPr>
          <p:cNvPr id="5" name="Object 4"/>
          <p:cNvSpPr/>
          <p:nvPr/>
        </p:nvSpPr>
        <p:spPr>
          <a:xfrm>
            <a:off x="476131" y="2066170"/>
            <a:ext cx="3348715" cy="4313984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7" name="Object 6"/>
          <p:cNvSpPr/>
          <p:nvPr/>
        </p:nvSpPr>
        <p:spPr>
          <a:xfrm>
            <a:off x="4300949" y="2731758"/>
            <a:ext cx="133320" cy="133317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8" name="Object 7"/>
          <p:cNvSpPr/>
          <p:nvPr/>
        </p:nvSpPr>
        <p:spPr>
          <a:xfrm>
            <a:off x="4577132" y="2587401"/>
            <a:ext cx="7421367" cy="97730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Have you heard this word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before?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4300949" y="4156579"/>
            <a:ext cx="133320" cy="133317"/>
          </a:xfrm>
          <a:prstGeom prst="ellipse">
            <a:avLst/>
          </a:prstGeom>
          <a:solidFill>
            <a:srgbClr val="466AAD"/>
          </a:solidFill>
        </p:spPr>
      </p:sp>
      <p:sp>
        <p:nvSpPr>
          <p:cNvPr id="10" name="Object 9"/>
          <p:cNvSpPr/>
          <p:nvPr/>
        </p:nvSpPr>
        <p:spPr>
          <a:xfrm>
            <a:off x="4577132" y="4012265"/>
            <a:ext cx="7421367" cy="97730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What do you know about this</a:t>
            </a:r>
            <a:b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4000" b="1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word?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B94AA3-73AC-9E60-F24D-47FB5010A9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783" y="2092437"/>
            <a:ext cx="2540000" cy="431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3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6131" y="1257906"/>
            <a:ext cx="4193486" cy="4340474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5050522" y="1086408"/>
            <a:ext cx="6662299" cy="1636231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5336200" y="1343519"/>
            <a:ext cx="6471847" cy="112372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26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In the book, the workers </a:t>
            </a:r>
            <a:r>
              <a:rPr lang="en-US" sz="2600" b="1" dirty="0">
                <a:solidFill>
                  <a:schemeClr val="accent6">
                    <a:lumMod val="75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demonstrated</a:t>
            </a:r>
            <a:br>
              <a:rPr lang="en-US" sz="26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600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for better pay and a safer place to work.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5050522" y="4133646"/>
            <a:ext cx="6662299" cy="1636231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7" name="Object 6"/>
          <p:cNvSpPr/>
          <p:nvPr/>
        </p:nvSpPr>
        <p:spPr>
          <a:xfrm>
            <a:off x="5336200" y="4390757"/>
            <a:ext cx="6179525" cy="112372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6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Can you guess the meaning of</a:t>
            </a:r>
            <a:br>
              <a:rPr lang="en-US" sz="26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6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“</a:t>
            </a:r>
            <a:r>
              <a:rPr lang="en-US" sz="2600" b="1" dirty="0">
                <a:solidFill>
                  <a:schemeClr val="accent6">
                    <a:lumMod val="75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demonstrate</a:t>
            </a:r>
            <a:r>
              <a:rPr lang="en-US" sz="26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”?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0" y="0"/>
            <a:ext cx="12188950" cy="2858881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4" name="Object 3"/>
          <p:cNvSpPr/>
          <p:nvPr/>
        </p:nvSpPr>
        <p:spPr>
          <a:xfrm>
            <a:off x="95226" y="447563"/>
            <a:ext cx="11998500" cy="193518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5300" b="1" kern="0" spc="67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Demonstrate</a:t>
            </a:r>
            <a:r>
              <a:rPr lang="en-US" sz="5300" b="1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means to take</a:t>
            </a:r>
            <a:b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part in a public activity to show</a:t>
            </a:r>
            <a:b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r>
              <a:rPr lang="en-US" sz="5300" kern="0" spc="67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support for or against a cause.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1" y="3335012"/>
            <a:ext cx="4199475" cy="3040725"/>
          </a:xfrm>
          <a:prstGeom prst="rect">
            <a:avLst/>
          </a:prstGeom>
          <a:solidFill>
            <a:srgbClr val="F3F7F1"/>
          </a:solidFill>
        </p:spPr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5"/>
          <a:srcRect l="4373" t="1541" r="2256" b="28174"/>
          <a:stretch/>
        </p:blipFill>
        <p:spPr>
          <a:xfrm>
            <a:off x="476131" y="3335012"/>
            <a:ext cx="4199475" cy="3040725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5046988" y="3635750"/>
            <a:ext cx="6665833" cy="2422526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9" name="Object 8"/>
          <p:cNvSpPr/>
          <p:nvPr/>
        </p:nvSpPr>
        <p:spPr>
          <a:xfrm>
            <a:off x="5332667" y="3999120"/>
            <a:ext cx="6475381" cy="177347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In </a:t>
            </a:r>
            <a:r>
              <a:rPr lang="en-US" sz="2700" i="1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Joelito's Big Decision</a:t>
            </a: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, Mr. Thomas tells</a:t>
            </a:r>
            <a:b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Joelito that “Low-paid workers are</a:t>
            </a:r>
            <a:br>
              <a:rPr lang="en-US" sz="2700" b="1" dirty="0">
                <a:solidFill>
                  <a:srgbClr val="FFFFFF">
                    <a:alpha val="9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</a:br>
            <a:r>
              <a:rPr lang="en-US" sz="2700" b="1" dirty="0">
                <a:solidFill>
                  <a:schemeClr val="accent6">
                    <a:lumMod val="75000"/>
                    <a:alpha val="9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demonstrating</a:t>
            </a:r>
            <a:r>
              <a:rPr lang="en-US" sz="2700" dirty="0">
                <a:solidFill>
                  <a:srgbClr val="FFFFFF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all over the world today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97945" y="0"/>
            <a:ext cx="8294201" cy="7618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191377" y="304688"/>
            <a:ext cx="8186207" cy="83418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600" b="1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Different Forms of </a:t>
            </a:r>
            <a:r>
              <a:rPr lang="en-US" sz="3600" b="1" kern="0" spc="48" dirty="0">
                <a:solidFill>
                  <a:schemeClr val="accent6">
                    <a:lumMod val="75000"/>
                    <a:alpha val="90000"/>
                  </a:scheme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Demonstrate</a:t>
            </a:r>
            <a:endParaRPr lang="en-US" dirty="0">
              <a:solidFill>
                <a:schemeClr val="accent6">
                  <a:lumMod val="75000"/>
                  <a:alpha val="90000"/>
                </a:schemeClr>
              </a:solidFill>
            </a:endParaRPr>
          </a:p>
        </p:txBody>
      </p:sp>
      <p:sp>
        <p:nvSpPr>
          <p:cNvPr id="4" name="Object 3"/>
          <p:cNvSpPr/>
          <p:nvPr/>
        </p:nvSpPr>
        <p:spPr>
          <a:xfrm>
            <a:off x="0" y="0"/>
            <a:ext cx="3907519" cy="6865808"/>
          </a:xfrm>
          <a:prstGeom prst="rect">
            <a:avLst/>
          </a:prstGeom>
          <a:solidFill>
            <a:srgbClr val="FFFFFF">
              <a:alpha val="90000"/>
            </a:srgbClr>
          </a:solidFill>
        </p:spPr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5"/>
          <a:srcRect l="5235" t="-31770" r="5235" b="-31770"/>
          <a:stretch/>
        </p:blipFill>
        <p:spPr>
          <a:xfrm>
            <a:off x="0" y="0"/>
            <a:ext cx="3907519" cy="6865808"/>
          </a:xfrm>
          <a:prstGeom prst="rect">
            <a:avLst/>
          </a:prstGeom>
        </p:spPr>
      </p:pic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B078B42F-B691-691B-71FD-EC24DC0D75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4808209"/>
              </p:ext>
            </p:extLst>
          </p:nvPr>
        </p:nvGraphicFramePr>
        <p:xfrm>
          <a:off x="4510200" y="1685406"/>
          <a:ext cx="7548562" cy="4725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</TotalTime>
  <Words>1491</Words>
  <Application>Microsoft Office PowerPoint</Application>
  <PresentationFormat>Widescreen</PresentationFormat>
  <Paragraphs>246</Paragraphs>
  <Slides>52</Slides>
  <Notes>52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Lato Medium</vt:lpstr>
      <vt:lpstr>Lato</vt:lpstr>
      <vt:lpstr>Calibri</vt:lpstr>
      <vt:lpstr>Arial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bree.luo@gmail.com</cp:lastModifiedBy>
  <cp:revision>23</cp:revision>
  <dcterms:created xsi:type="dcterms:W3CDTF">2022-08-11T22:46:55Z</dcterms:created>
  <dcterms:modified xsi:type="dcterms:W3CDTF">2023-07-27T17:20:12Z</dcterms:modified>
</cp:coreProperties>
</file>