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0" r:id="rId45"/>
    <p:sldId id="302" r:id="rId46"/>
    <p:sldId id="303" r:id="rId47"/>
    <p:sldId id="305" r:id="rId48"/>
    <p:sldId id="311" r:id="rId49"/>
    <p:sldId id="315" r:id="rId50"/>
    <p:sldId id="316" r:id="rId51"/>
    <p:sldId id="312" r:id="rId52"/>
    <p:sldId id="314" r:id="rId53"/>
  </p:sldIdLst>
  <p:sldSz cx="12192000" cy="6858000"/>
  <p:notesSz cx="6858000" cy="12192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Lato" panose="020F0502020204030203" pitchFamily="34" charset="0"/>
      <p:regular r:id="rId59"/>
      <p:bold r:id="rId60"/>
      <p:italic r:id="rId61"/>
      <p:boldItalic r:id="rId62"/>
    </p:embeddedFont>
    <p:embeddedFont>
      <p:font typeface="Lato Medium" panose="020F0502020204030203" pitchFamily="34" charset="0"/>
      <p:regular r:id="rId63"/>
      <p:italic r:id="rId64"/>
    </p:embeddedFont>
    <p:embeddedFont>
      <p:font typeface="Poppins" panose="00000500000000000000" pitchFamily="2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2" roundtripDataSignature="AMtx7miM1EaUT2XvaUfk6AiWBOFSlctg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CEAA71-E133-49E0-8242-F9D69A4F96DC}" v="17" dt="2023-07-27T14:48:45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231"/>
    <p:restoredTop sz="91429"/>
  </p:normalViewPr>
  <p:slideViewPr>
    <p:cSldViewPr snapToGrid="0" snapToObjects="1">
      <p:cViewPr varScale="1">
        <p:scale>
          <a:sx n="54" d="100"/>
          <a:sy n="54" d="100"/>
        </p:scale>
        <p:origin x="60" y="6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e.luo@gmail.com" userId="0f79da23177fd2ac" providerId="LiveId" clId="{A2CEAA71-E133-49E0-8242-F9D69A4F96DC}"/>
    <pc:docChg chg="undo custSel addSld delSld modSld">
      <pc:chgData name="bree.luo@gmail.com" userId="0f79da23177fd2ac" providerId="LiveId" clId="{A2CEAA71-E133-49E0-8242-F9D69A4F96DC}" dt="2023-07-27T14:48:21.733" v="22" actId="1076"/>
      <pc:docMkLst>
        <pc:docMk/>
      </pc:docMkLst>
      <pc:sldChg chg="addSp delSp modSp mod delAnim modAnim">
        <pc:chgData name="bree.luo@gmail.com" userId="0f79da23177fd2ac" providerId="LiveId" clId="{A2CEAA71-E133-49E0-8242-F9D69A4F96DC}" dt="2023-07-27T14:48:21.733" v="22" actId="1076"/>
        <pc:sldMkLst>
          <pc:docMk/>
          <pc:sldMk cId="0" sldId="269"/>
        </pc:sldMkLst>
        <pc:picChg chg="del">
          <ac:chgData name="bree.luo@gmail.com" userId="0f79da23177fd2ac" providerId="LiveId" clId="{A2CEAA71-E133-49E0-8242-F9D69A4F96DC}" dt="2023-07-27T13:41:46.422" v="6" actId="478"/>
          <ac:picMkLst>
            <pc:docMk/>
            <pc:sldMk cId="0" sldId="269"/>
            <ac:picMk id="2" creationId="{59930417-68BD-4277-16B9-0E78E1C4E92B}"/>
          </ac:picMkLst>
        </pc:picChg>
        <pc:picChg chg="add del mod">
          <ac:chgData name="bree.luo@gmail.com" userId="0f79da23177fd2ac" providerId="LiveId" clId="{A2CEAA71-E133-49E0-8242-F9D69A4F96DC}" dt="2023-07-27T13:43:46.498" v="16" actId="478"/>
          <ac:picMkLst>
            <pc:docMk/>
            <pc:sldMk cId="0" sldId="269"/>
            <ac:picMk id="3" creationId="{2EADA7F8-6C9D-E901-2541-CC4BD703F8F0}"/>
          </ac:picMkLst>
        </pc:picChg>
        <pc:picChg chg="add del mod">
          <ac:chgData name="bree.luo@gmail.com" userId="0f79da23177fd2ac" providerId="LiveId" clId="{A2CEAA71-E133-49E0-8242-F9D69A4F96DC}" dt="2023-07-27T13:43:15.012" v="15" actId="478"/>
          <ac:picMkLst>
            <pc:docMk/>
            <pc:sldMk cId="0" sldId="269"/>
            <ac:picMk id="4" creationId="{3ED7DFAC-C256-070F-4D19-54560105A7C2}"/>
          </ac:picMkLst>
        </pc:picChg>
        <pc:picChg chg="add mod">
          <ac:chgData name="bree.luo@gmail.com" userId="0f79da23177fd2ac" providerId="LiveId" clId="{A2CEAA71-E133-49E0-8242-F9D69A4F96DC}" dt="2023-07-27T14:48:21.733" v="22" actId="1076"/>
          <ac:picMkLst>
            <pc:docMk/>
            <pc:sldMk cId="0" sldId="269"/>
            <ac:picMk id="5" creationId="{1DC58FAA-FF85-4B3E-EE13-1A2EDF713E0C}"/>
          </ac:picMkLst>
        </pc:picChg>
      </pc:sldChg>
      <pc:sldChg chg="add del">
        <pc:chgData name="bree.luo@gmail.com" userId="0f79da23177fd2ac" providerId="LiveId" clId="{A2CEAA71-E133-49E0-8242-F9D69A4F96DC}" dt="2023-07-20T17:48:38.895" v="1" actId="47"/>
        <pc:sldMkLst>
          <pc:docMk/>
          <pc:sldMk cId="0" sldId="289"/>
        </pc:sldMkLst>
      </pc:sldChg>
      <pc:sldChg chg="del">
        <pc:chgData name="bree.luo@gmail.com" userId="0f79da23177fd2ac" providerId="LiveId" clId="{A2CEAA71-E133-49E0-8242-F9D69A4F96DC}" dt="2023-07-20T17:48:54.293" v="2" actId="47"/>
        <pc:sldMkLst>
          <pc:docMk/>
          <pc:sldMk cId="0" sldId="299"/>
        </pc:sldMkLst>
      </pc:sldChg>
      <pc:sldChg chg="del">
        <pc:chgData name="bree.luo@gmail.com" userId="0f79da23177fd2ac" providerId="LiveId" clId="{A2CEAA71-E133-49E0-8242-F9D69A4F96DC}" dt="2023-07-20T17:48:57.247" v="3" actId="47"/>
        <pc:sldMkLst>
          <pc:docMk/>
          <pc:sldMk cId="0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914400"/>
            <a:ext cx="4572225" cy="4572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5791200"/>
            <a:ext cx="54864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" name="Google Shape;9;p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" name="Google Shape;119;p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0" name="Google Shape;130;p1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0" name="Google Shape;140;p1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Google Shape;151;p1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2" name="Google Shape;162;p1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p1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8" name="Google Shape;188;p1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1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1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7" name="Google Shape;217;p1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" name="Google Shape;17;p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7" name="Google Shape;227;p2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8" name="Google Shape;238;p2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2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8" name="Google Shape;248;p2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2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9" name="Google Shape;259;p2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0" name="Google Shape;270;p2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1" name="Google Shape;281;p2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92" name="Google Shape;292;p2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2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2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1" name="Google Shape;321;p2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2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8" name="Google Shape;328;p2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" name="Google Shape;33;p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3" name="Google Shape;343;p3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3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0" name="Google Shape;350;p3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1" name="Google Shape;361;p3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1" name="Google Shape;371;p3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3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2" name="Google Shape;382;p3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93" name="Google Shape;393;p3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3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4" name="Google Shape;404;p3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5" name="Google Shape;415;p3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2" name="Google Shape;422;p3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7" name="Google Shape;437;p3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3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" name="Google Shape;43;p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4" name="Google Shape;444;p4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4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6" name="Google Shape;456;p41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4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41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9" name="Google Shape;469;p42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42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9" name="Google Shape;479;p43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43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1" name="Google Shape;501;p4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23" name="Google Shape;523;p4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7" name="Google Shape;557;p4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p4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/>
              <a:t>https://</a:t>
            </a:r>
            <a:r>
              <a:rPr lang="en-US" sz="1100" dirty="0" err="1"/>
              <a:t>www.youtube.com</a:t>
            </a:r>
            <a:r>
              <a:rPr lang="en-US" sz="1100" dirty="0"/>
              <a:t>/</a:t>
            </a:r>
            <a:r>
              <a:rPr lang="en-US" sz="1100" dirty="0" err="1"/>
              <a:t>watch?v</a:t>
            </a:r>
            <a:r>
              <a:rPr lang="en-US" sz="1100" dirty="0"/>
              <a:t>=GoH2l8dHwlE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431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/>
              <a:t>https://</a:t>
            </a:r>
            <a:r>
              <a:rPr lang="en-US" sz="1100" dirty="0" err="1"/>
              <a:t>wheelofnames.com</a:t>
            </a:r>
            <a:r>
              <a:rPr lang="en-US" sz="1100" dirty="0"/>
              <a:t>/view/899-8ff/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50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/>
              <a:t>https://</a:t>
            </a:r>
            <a:r>
              <a:rPr lang="en-US" sz="1100" dirty="0" err="1"/>
              <a:t>www.yellowstonepark.com</a:t>
            </a:r>
            <a:r>
              <a:rPr lang="en-US" sz="1100" dirty="0"/>
              <a:t>/things-to-do/wildlife/wolf-reintroduction-changes-ecosystem/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306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63500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/>
              <a:t>https://</a:t>
            </a:r>
            <a:r>
              <a:rPr lang="en-US" sz="1100" dirty="0" err="1"/>
              <a:t>www.youtube.com</a:t>
            </a:r>
            <a:r>
              <a:rPr lang="en-US" sz="1100" dirty="0"/>
              <a:t>/</a:t>
            </a:r>
            <a:r>
              <a:rPr lang="en-US" sz="1100" dirty="0" err="1"/>
              <a:t>watch?v</a:t>
            </a:r>
            <a:r>
              <a:rPr lang="en-US" sz="1100" dirty="0"/>
              <a:t>=7fve66nkKy4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009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-1166813" y="0"/>
            <a:ext cx="5334001" cy="30003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p45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45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52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048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p6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6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8" name="Google Shape;88;p7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" name="Google Shape;95;p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0"/>
            <a:ext cx="3000000" cy="3000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9" name="Google Shape;109;p9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oH2l8dHwlE?feature=oembed" TargetMode="External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7fve66nkKy4?feature=oembed" TargetMode="External"/><Relationship Id="rId4" Type="http://schemas.openxmlformats.org/officeDocument/2006/relationships/image" Target="../media/image4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youtube.com/watch?v=7fve66nkKy4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ellowstonepark.com/things-to-do/wildlife/wolf-reintroduction-changes-ecosystem/" TargetMode="External"/><Relationship Id="rId5" Type="http://schemas.openxmlformats.org/officeDocument/2006/relationships/hyperlink" Target="https://wheelofnames.com/view/899-8ff/" TargetMode="External"/><Relationship Id="rId4" Type="http://schemas.openxmlformats.org/officeDocument/2006/relationships/hyperlink" Target="https://www.youtube.com/watch?v=GoH2l8dHwlE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1142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/>
          <p:nvPr/>
        </p:nvSpPr>
        <p:spPr>
          <a:xfrm>
            <a:off x="0" y="2735015"/>
            <a:ext cx="12188952" cy="147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D3557"/>
              </a:buClr>
              <a:buSzPts val="6500"/>
              <a:buFont typeface="Poppins"/>
              <a:buNone/>
            </a:pPr>
            <a:r>
              <a:rPr lang="en-US" sz="6500" b="1" i="0" u="none" strike="noStrike" cap="none">
                <a:solidFill>
                  <a:srgbClr val="1D3557"/>
                </a:solidFill>
                <a:latin typeface="Poppins"/>
                <a:ea typeface="Poppins"/>
                <a:cs typeface="Poppins"/>
                <a:sym typeface="Poppins"/>
              </a:rPr>
              <a:t>Nature Unit Cycle 1: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1D3557"/>
              </a:buClr>
              <a:buSzPts val="6500"/>
              <a:buFont typeface="Poppins"/>
              <a:buNone/>
            </a:pPr>
            <a:r>
              <a:rPr lang="en-US" sz="6500" b="1" i="0" u="none" strike="noStrike" cap="none">
                <a:solidFill>
                  <a:srgbClr val="1D355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65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Wolves are Back</a:t>
            </a: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905" y="399950"/>
            <a:ext cx="1995162" cy="990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0"/>
          <p:cNvSpPr/>
          <p:nvPr/>
        </p:nvSpPr>
        <p:spPr>
          <a:xfrm>
            <a:off x="0" y="0"/>
            <a:ext cx="12188955" cy="2858881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>
            <a:off x="95226" y="447563"/>
            <a:ext cx="11998500" cy="193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5300"/>
              <a:buFont typeface="Poppins"/>
              <a:buNone/>
            </a:pPr>
            <a:r>
              <a:rPr lang="en-US" sz="53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Exterminate</a:t>
            </a:r>
            <a:r>
              <a:rPr lang="en-US" sz="5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means to destroy</a:t>
            </a:r>
            <a:br>
              <a:rPr lang="en-US" sz="5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 kill a group of animals</a:t>
            </a:r>
            <a:br>
              <a:rPr lang="en-US" sz="5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3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 humans completely.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1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96421" y="3335012"/>
            <a:ext cx="4522488" cy="370614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0"/>
          <p:cNvSpPr/>
          <p:nvPr/>
        </p:nvSpPr>
        <p:spPr>
          <a:xfrm>
            <a:off x="6213509" y="3645273"/>
            <a:ext cx="5499312" cy="242252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"/>
          <p:cNvSpPr/>
          <p:nvPr/>
        </p:nvSpPr>
        <p:spPr>
          <a:xfrm>
            <a:off x="6499187" y="3871356"/>
            <a:ext cx="4948626" cy="1910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Lato"/>
              <a:buNone/>
            </a:pP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 </a:t>
            </a:r>
            <a:r>
              <a:rPr lang="en-US" sz="2700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Wolves are Back,</a:t>
            </a:r>
            <a:r>
              <a:rPr lang="en-US" sz="27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</a:t>
            </a:r>
            <a:b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Yellowstone wolves were shot</a:t>
            </a:r>
            <a:b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and </a:t>
            </a:r>
            <a:r>
              <a:rPr lang="en-US" sz="27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exterminated</a:t>
            </a: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4" name="Google Shape;134;p11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1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077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1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Spanish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exterminate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000" b="1" i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exterminar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E(S).m4a" descr="E(S).m4a">
            <a:hlinkClick r:id="" action="ppaction://media"/>
            <a:extLst>
              <a:ext uri="{FF2B5EF4-FFF2-40B4-BE49-F238E27FC236}">
                <a16:creationId xmlns:a16="http://schemas.microsoft.com/office/drawing/2014/main" id="{3D05567A-9160-F1C5-5134-00F86E9D5B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50810" y="528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2"/>
          <p:cNvSpPr/>
          <p:nvPr/>
        </p:nvSpPr>
        <p:spPr>
          <a:xfrm>
            <a:off x="0" y="0"/>
            <a:ext cx="12188955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2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Exterminate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"/>
          <p:cNvSpPr/>
          <p:nvPr/>
        </p:nvSpPr>
        <p:spPr>
          <a:xfrm>
            <a:off x="476131" y="2066170"/>
            <a:ext cx="3348715" cy="4313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2"/>
          <p:cNvSpPr/>
          <p:nvPr/>
        </p:nvSpPr>
        <p:spPr>
          <a:xfrm>
            <a:off x="4300977" y="3428429"/>
            <a:ext cx="7697523" cy="156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How is the Spanish cognate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 i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exterminar</a:t>
            </a: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similar to or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different from </a:t>
            </a:r>
            <a:r>
              <a:rPr lang="en-US" sz="40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exterminate</a:t>
            </a: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174" y="1727550"/>
            <a:ext cx="2934374" cy="5015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3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5" name="Google Shape;155;p13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077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3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Mandarin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exterminate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13" descr="preencoded.png"/>
          <p:cNvPicPr preferRelativeResize="0"/>
          <p:nvPr/>
        </p:nvPicPr>
        <p:blipFill rotWithShape="1">
          <a:blip r:embed="rId7">
            <a:alphaModFix/>
          </a:blip>
          <a:srcRect l="-352" t="-352" r="-352" b="-352"/>
          <a:stretch/>
        </p:blipFill>
        <p:spPr>
          <a:xfrm>
            <a:off x="7189571" y="4387998"/>
            <a:ext cx="1999750" cy="1552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(M).m4a" descr="E(M).m4a">
            <a:hlinkClick r:id="" action="ppaction://media"/>
            <a:extLst>
              <a:ext uri="{FF2B5EF4-FFF2-40B4-BE49-F238E27FC236}">
                <a16:creationId xmlns:a16="http://schemas.microsoft.com/office/drawing/2014/main" id="{6C1DAE9A-5532-E326-3BE5-5201C0A55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51532" y="528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14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077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Cantonese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exterminate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5000" i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4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0814" y="3921758"/>
            <a:ext cx="2545233" cy="161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u1c1exterminatesiumit">
            <a:hlinkClick r:id="" action="ppaction://media"/>
            <a:extLst>
              <a:ext uri="{FF2B5EF4-FFF2-40B4-BE49-F238E27FC236}">
                <a16:creationId xmlns:a16="http://schemas.microsoft.com/office/drawing/2014/main" id="{1DC58FAA-FF85-4B3E-EE13-1A2EDF713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/>
        </p:blipFill>
        <p:spPr>
          <a:xfrm>
            <a:off x="10413507" y="5257034"/>
            <a:ext cx="868532" cy="8685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18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5"/>
          <p:cNvSpPr/>
          <p:nvPr/>
        </p:nvSpPr>
        <p:spPr>
          <a:xfrm>
            <a:off x="0" y="0"/>
            <a:ext cx="12188940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Exterminate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5"/>
          <p:cNvSpPr/>
          <p:nvPr/>
        </p:nvSpPr>
        <p:spPr>
          <a:xfrm>
            <a:off x="4966420" y="2860313"/>
            <a:ext cx="133302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5"/>
          <p:cNvSpPr/>
          <p:nvPr/>
        </p:nvSpPr>
        <p:spPr>
          <a:xfrm>
            <a:off x="5242617" y="2715998"/>
            <a:ext cx="6755883" cy="156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 you know how to say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word in another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language?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5"/>
          <p:cNvSpPr/>
          <p:nvPr/>
        </p:nvSpPr>
        <p:spPr>
          <a:xfrm>
            <a:off x="4966420" y="4868990"/>
            <a:ext cx="133302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5"/>
          <p:cNvSpPr/>
          <p:nvPr/>
        </p:nvSpPr>
        <p:spPr>
          <a:xfrm>
            <a:off x="5242617" y="4724697"/>
            <a:ext cx="6755883" cy="9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 you know any synonyms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this word?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174" y="1727550"/>
            <a:ext cx="2934374" cy="5015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6"/>
          <p:cNvSpPr/>
          <p:nvPr/>
        </p:nvSpPr>
        <p:spPr>
          <a:xfrm>
            <a:off x="1356021" y="2404259"/>
            <a:ext cx="9476910" cy="98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0700"/>
              <a:buFont typeface="Poppins"/>
              <a:buNone/>
            </a:pPr>
            <a:r>
              <a:rPr lang="en-US" sz="107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Reintroduce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16"/>
          <p:cNvSpPr/>
          <p:nvPr/>
        </p:nvSpPr>
        <p:spPr>
          <a:xfrm>
            <a:off x="5223637" y="4106213"/>
            <a:ext cx="1741677" cy="31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</a:pPr>
            <a:r>
              <a:rPr lang="en-US" sz="3200" i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Verb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1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7"/>
          <p:cNvSpPr/>
          <p:nvPr/>
        </p:nvSpPr>
        <p:spPr>
          <a:xfrm>
            <a:off x="0" y="0"/>
            <a:ext cx="12188940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7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Reintroduce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7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7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4966420" y="3152241"/>
            <a:ext cx="133302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5242617" y="3007915"/>
            <a:ext cx="6755883" cy="9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Have you heard this word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before?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7"/>
          <p:cNvSpPr/>
          <p:nvPr/>
        </p:nvSpPr>
        <p:spPr>
          <a:xfrm>
            <a:off x="4966420" y="4577137"/>
            <a:ext cx="133302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7"/>
          <p:cNvSpPr/>
          <p:nvPr/>
        </p:nvSpPr>
        <p:spPr>
          <a:xfrm>
            <a:off x="5242617" y="4432779"/>
            <a:ext cx="6755883" cy="9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you know about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word?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174" y="1727550"/>
            <a:ext cx="2934374" cy="5015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"/>
          <p:cNvSpPr/>
          <p:nvPr/>
        </p:nvSpPr>
        <p:spPr>
          <a:xfrm>
            <a:off x="1356021" y="2404259"/>
            <a:ext cx="9476910" cy="98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0700"/>
              <a:buFont typeface="Poppins"/>
              <a:buNone/>
            </a:pPr>
            <a:r>
              <a:rPr lang="en-US" sz="107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Reintroduce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8"/>
          <p:cNvSpPr/>
          <p:nvPr/>
        </p:nvSpPr>
        <p:spPr>
          <a:xfrm>
            <a:off x="4036986" y="4106213"/>
            <a:ext cx="4114981" cy="31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Poppins"/>
              <a:buNone/>
            </a:pPr>
            <a:r>
              <a:rPr lang="en-US" sz="3200" b="1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Re</a:t>
            </a:r>
            <a:r>
              <a:rPr lang="en-US" sz="3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=</a:t>
            </a:r>
            <a:r>
              <a:rPr lang="en-US" sz="3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again, back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9" descr="preencoded.png"/>
          <p:cNvPicPr preferRelativeResize="0"/>
          <p:nvPr/>
        </p:nvPicPr>
        <p:blipFill rotWithShape="1">
          <a:blip r:embed="rId3">
            <a:alphaModFix/>
          </a:blip>
          <a:srcRect t="8029" b="8029"/>
          <a:stretch/>
        </p:blipFill>
        <p:spPr>
          <a:xfrm>
            <a:off x="0" y="0"/>
            <a:ext cx="6103999" cy="343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9" descr="preencoded.png"/>
          <p:cNvPicPr preferRelativeResize="0"/>
          <p:nvPr/>
        </p:nvPicPr>
        <p:blipFill rotWithShape="1">
          <a:blip r:embed="rId4">
            <a:alphaModFix/>
          </a:blip>
          <a:srcRect t="9035" b="9035"/>
          <a:stretch/>
        </p:blipFill>
        <p:spPr>
          <a:xfrm>
            <a:off x="0" y="3428143"/>
            <a:ext cx="6103999" cy="343766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9"/>
          <p:cNvSpPr/>
          <p:nvPr/>
        </p:nvSpPr>
        <p:spPr>
          <a:xfrm>
            <a:off x="6094476" y="0"/>
            <a:ext cx="6103999" cy="6875331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9"/>
          <p:cNvSpPr/>
          <p:nvPr/>
        </p:nvSpPr>
        <p:spPr>
          <a:xfrm>
            <a:off x="6363086" y="1021278"/>
            <a:ext cx="5535990" cy="2129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"/>
              <a:buNone/>
            </a:pPr>
            <a:r>
              <a:rPr lang="en-US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 </a:t>
            </a:r>
            <a:r>
              <a:rPr lang="en-US" sz="2800" b="1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Wolves are Back,</a:t>
            </a:r>
            <a:r>
              <a:rPr lang="en-US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gray wolves were </a:t>
            </a:r>
            <a:r>
              <a:rPr lang="en-US" sz="28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reintroduced</a:t>
            </a:r>
            <a:r>
              <a:rPr lang="en-US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into Yellowstone in 1995. After 70 years without wolves, people began to understand the important role of wolves in the ecosystem.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9"/>
          <p:cNvSpPr/>
          <p:nvPr/>
        </p:nvSpPr>
        <p:spPr>
          <a:xfrm>
            <a:off x="6383242" y="4172338"/>
            <a:ext cx="5535990" cy="1815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"/>
              <a:buNone/>
            </a:pPr>
            <a:r>
              <a:rPr lang="en-US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What does the text say before and after the word that might give clues to its meaning?</a:t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/>
          <p:nvPr/>
        </p:nvSpPr>
        <p:spPr>
          <a:xfrm>
            <a:off x="0" y="0"/>
            <a:ext cx="12188951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Poppins"/>
              <a:buNone/>
            </a:pPr>
            <a:r>
              <a:rPr lang="en-US" sz="71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Question?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476131" y="2066170"/>
            <a:ext cx="3699299" cy="3942602"/>
          </a:xfrm>
          <a:prstGeom prst="rect">
            <a:avLst/>
          </a:prstGeom>
          <a:solidFill>
            <a:srgbClr val="1D3557"/>
          </a:solidFill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476131" y="2066170"/>
            <a:ext cx="3699299" cy="3942602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2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387" y="2449934"/>
            <a:ext cx="3256736" cy="315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/>
          <p:nvPr/>
        </p:nvSpPr>
        <p:spPr>
          <a:xfrm>
            <a:off x="4641979" y="2609958"/>
            <a:ext cx="133316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4918194" y="2455320"/>
            <a:ext cx="7080305" cy="1031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Lato"/>
              <a:buNone/>
            </a:pPr>
            <a:r>
              <a:rPr lang="en-US" sz="4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you know about</a:t>
            </a:r>
            <a:br>
              <a:rPr lang="en-US" sz="4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national parks?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4641979" y="4088568"/>
            <a:ext cx="133316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4918194" y="3933885"/>
            <a:ext cx="7080305" cy="164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Lato"/>
              <a:buNone/>
            </a:pPr>
            <a:r>
              <a:rPr lang="en-US" sz="4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Have you ever been to a</a:t>
            </a:r>
            <a:br>
              <a:rPr lang="en-US" sz="4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national park? What was it</a:t>
            </a:r>
            <a:br>
              <a:rPr lang="en-US" sz="4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2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like?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1518179" y="6351587"/>
            <a:ext cx="480321" cy="50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Lato"/>
              <a:buNone/>
            </a:pPr>
            <a:r>
              <a:rPr lang="en-US" sz="14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0"/>
          <p:cNvSpPr/>
          <p:nvPr/>
        </p:nvSpPr>
        <p:spPr>
          <a:xfrm>
            <a:off x="0" y="0"/>
            <a:ext cx="12188940" cy="318112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95226" y="447563"/>
            <a:ext cx="11998500" cy="2257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6200"/>
              <a:buFont typeface="Poppins"/>
              <a:buNone/>
            </a:pPr>
            <a:r>
              <a:rPr lang="en-US" sz="62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Reintroduce</a:t>
            </a:r>
            <a:r>
              <a:rPr lang="en-US" sz="6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6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means</a:t>
            </a:r>
            <a:br>
              <a:rPr lang="en-US" sz="6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6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 bring an animal</a:t>
            </a:r>
            <a:br>
              <a:rPr lang="en-US" sz="6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6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 plant back again.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Google Shape;233;p20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131" y="3753854"/>
            <a:ext cx="4189952" cy="251576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0"/>
          <p:cNvSpPr/>
          <p:nvPr/>
        </p:nvSpPr>
        <p:spPr>
          <a:xfrm>
            <a:off x="5046988" y="4063753"/>
            <a:ext cx="6665833" cy="189028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0"/>
          <p:cNvSpPr/>
          <p:nvPr/>
        </p:nvSpPr>
        <p:spPr>
          <a:xfrm>
            <a:off x="5332667" y="4320863"/>
            <a:ext cx="5925141" cy="1343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Lato"/>
              <a:buNone/>
            </a:pPr>
            <a:r>
              <a:rPr lang="en-US" sz="3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How does </a:t>
            </a:r>
            <a:r>
              <a:rPr lang="en-US" sz="3300" b="1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rPr>
              <a:t>re-</a:t>
            </a:r>
            <a:r>
              <a:rPr lang="en-US" sz="3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affect the</a:t>
            </a:r>
            <a:br>
              <a:rPr lang="en-US" sz="3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3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meaning of the word </a:t>
            </a:r>
            <a:r>
              <a:rPr lang="en-US" sz="3300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introduce</a:t>
            </a:r>
            <a:r>
              <a:rPr lang="en-US" sz="33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1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21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077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1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Spanish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reintroduce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5000" b="1" i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reintroducir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(S).m4a" descr="R(S).m4a">
            <a:hlinkClick r:id="" action="ppaction://media"/>
            <a:extLst>
              <a:ext uri="{FF2B5EF4-FFF2-40B4-BE49-F238E27FC236}">
                <a16:creationId xmlns:a16="http://schemas.microsoft.com/office/drawing/2014/main" id="{98F1034E-3F6F-C6DA-00E5-C644F4EB9D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4795" y="541313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2" name="Google Shape;252;p22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077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2"/>
          <p:cNvSpPr/>
          <p:nvPr/>
        </p:nvSpPr>
        <p:spPr>
          <a:xfrm>
            <a:off x="4761309" y="1487921"/>
            <a:ext cx="6856286" cy="385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Mandarin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reintroduce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    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22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8629" y="4245302"/>
            <a:ext cx="3809047" cy="1308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(M).m4a" descr="R(M).m4a">
            <a:hlinkClick r:id="" action="ppaction://media"/>
            <a:extLst>
              <a:ext uri="{FF2B5EF4-FFF2-40B4-BE49-F238E27FC236}">
                <a16:creationId xmlns:a16="http://schemas.microsoft.com/office/drawing/2014/main" id="{C256C623-2322-D199-60D9-A5BD1969F3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79620" y="540753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3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3" name="Google Shape;263;p23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077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Mandarin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 </a:t>
            </a:r>
            <a:r>
              <a:rPr lang="en-US" sz="5000" b="1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re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= again, back: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    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23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89983" y="4337972"/>
            <a:ext cx="2867307" cy="17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(M).m4a" descr="Re(M).m4a">
            <a:hlinkClick r:id="" action="ppaction://media"/>
            <a:extLst>
              <a:ext uri="{FF2B5EF4-FFF2-40B4-BE49-F238E27FC236}">
                <a16:creationId xmlns:a16="http://schemas.microsoft.com/office/drawing/2014/main" id="{C3B2703A-F6F3-74BE-8FB0-381077513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32487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4" name="Google Shape;274;p24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077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4"/>
          <p:cNvSpPr/>
          <p:nvPr/>
        </p:nvSpPr>
        <p:spPr>
          <a:xfrm>
            <a:off x="4761309" y="2162622"/>
            <a:ext cx="6856286" cy="250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Cantonese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reintroduce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p24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4208175"/>
            <a:ext cx="4616528" cy="1158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(C).m4a" descr="R(C).m4a">
            <a:hlinkClick r:id="" action="ppaction://media"/>
            <a:extLst>
              <a:ext uri="{FF2B5EF4-FFF2-40B4-BE49-F238E27FC236}">
                <a16:creationId xmlns:a16="http://schemas.microsoft.com/office/drawing/2014/main" id="{8166F1BA-446A-C636-396A-8A1D43BD8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48394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5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5" name="Google Shape;285;p25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077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5"/>
          <p:cNvSpPr/>
          <p:nvPr/>
        </p:nvSpPr>
        <p:spPr>
          <a:xfrm>
            <a:off x="4761309" y="2162622"/>
            <a:ext cx="6856286" cy="250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Cantonese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 </a:t>
            </a:r>
            <a:r>
              <a:rPr lang="en-US" sz="5000" b="1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re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=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again, back: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25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86523" y="4093591"/>
            <a:ext cx="3376656" cy="1959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(C).m4a" descr="Re(C).m4a">
            <a:hlinkClick r:id="" action="ppaction://media"/>
            <a:extLst>
              <a:ext uri="{FF2B5EF4-FFF2-40B4-BE49-F238E27FC236}">
                <a16:creationId xmlns:a16="http://schemas.microsoft.com/office/drawing/2014/main" id="{998E8290-624A-B901-C4A1-A03BCA9E7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53878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/>
          <p:nvPr/>
        </p:nvSpPr>
        <p:spPr>
          <a:xfrm>
            <a:off x="0" y="0"/>
            <a:ext cx="12188940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6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Reintroduce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6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6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6"/>
          <p:cNvSpPr/>
          <p:nvPr/>
        </p:nvSpPr>
        <p:spPr>
          <a:xfrm>
            <a:off x="4966420" y="2860313"/>
            <a:ext cx="133302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6"/>
          <p:cNvSpPr/>
          <p:nvPr/>
        </p:nvSpPr>
        <p:spPr>
          <a:xfrm>
            <a:off x="5242617" y="2715998"/>
            <a:ext cx="6755883" cy="156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 you know how to say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word in another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language?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6"/>
          <p:cNvSpPr/>
          <p:nvPr/>
        </p:nvSpPr>
        <p:spPr>
          <a:xfrm>
            <a:off x="4966420" y="4868990"/>
            <a:ext cx="133302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6"/>
          <p:cNvSpPr/>
          <p:nvPr/>
        </p:nvSpPr>
        <p:spPr>
          <a:xfrm>
            <a:off x="5242617" y="4724697"/>
            <a:ext cx="6755883" cy="9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Do you know any synonyms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for this word?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174" y="1727550"/>
            <a:ext cx="2934374" cy="5015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2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7"/>
          <p:cNvSpPr/>
          <p:nvPr/>
        </p:nvSpPr>
        <p:spPr>
          <a:xfrm>
            <a:off x="0" y="0"/>
            <a:ext cx="12188940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7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Day 2: Words of the Day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7"/>
          <p:cNvSpPr/>
          <p:nvPr/>
        </p:nvSpPr>
        <p:spPr>
          <a:xfrm>
            <a:off x="476131" y="2067818"/>
            <a:ext cx="5523119" cy="3790002"/>
          </a:xfrm>
          <a:prstGeom prst="roundRect">
            <a:avLst>
              <a:gd name="adj" fmla="val 2413"/>
            </a:avLst>
          </a:prstGeom>
          <a:noFill/>
          <a:ln w="25400" cap="flat" cmpd="sng">
            <a:solidFill>
              <a:srgbClr val="466AA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7"/>
          <p:cNvSpPr/>
          <p:nvPr/>
        </p:nvSpPr>
        <p:spPr>
          <a:xfrm>
            <a:off x="95226" y="6019704"/>
            <a:ext cx="6284928" cy="35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Lato"/>
              <a:buNone/>
            </a:pPr>
            <a:r>
              <a:rPr lang="en-US" sz="36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Depopulate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7"/>
          <p:cNvSpPr/>
          <p:nvPr/>
        </p:nvSpPr>
        <p:spPr>
          <a:xfrm>
            <a:off x="6189702" y="2067818"/>
            <a:ext cx="5523119" cy="3790002"/>
          </a:xfrm>
          <a:prstGeom prst="roundRect">
            <a:avLst>
              <a:gd name="adj" fmla="val 2413"/>
            </a:avLst>
          </a:prstGeom>
          <a:noFill/>
          <a:ln w="25400" cap="flat" cmpd="sng">
            <a:solidFill>
              <a:srgbClr val="000000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"/>
          <p:cNvSpPr/>
          <p:nvPr/>
        </p:nvSpPr>
        <p:spPr>
          <a:xfrm>
            <a:off x="5808797" y="6019704"/>
            <a:ext cx="6284928" cy="35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Lato"/>
              <a:buNone/>
            </a:pPr>
            <a:r>
              <a:rPr lang="en-US" sz="36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Restore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2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212" y="2414507"/>
            <a:ext cx="5308956" cy="309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7" descr="preencoded.png"/>
          <p:cNvPicPr preferRelativeResize="0"/>
          <p:nvPr/>
        </p:nvPicPr>
        <p:blipFill rotWithShape="1">
          <a:blip r:embed="rId5">
            <a:alphaModFix/>
          </a:blip>
          <a:srcRect t="13331" b="13331"/>
          <a:stretch/>
        </p:blipFill>
        <p:spPr>
          <a:xfrm>
            <a:off x="6571810" y="2348295"/>
            <a:ext cx="4758901" cy="3229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"/>
          <p:cNvSpPr/>
          <p:nvPr/>
        </p:nvSpPr>
        <p:spPr>
          <a:xfrm>
            <a:off x="1548025" y="2404259"/>
            <a:ext cx="9092901" cy="98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0700"/>
              <a:buFont typeface="Poppins"/>
              <a:buNone/>
            </a:pPr>
            <a:r>
              <a:rPr lang="en-US" sz="107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Depopulate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28"/>
          <p:cNvSpPr/>
          <p:nvPr/>
        </p:nvSpPr>
        <p:spPr>
          <a:xfrm>
            <a:off x="5223637" y="4106213"/>
            <a:ext cx="1741677" cy="31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</a:pPr>
            <a:r>
              <a:rPr lang="en-US" sz="3200" i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Verb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29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9"/>
          <p:cNvSpPr/>
          <p:nvPr/>
        </p:nvSpPr>
        <p:spPr>
          <a:xfrm>
            <a:off x="0" y="0"/>
            <a:ext cx="12188940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9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Depopulate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29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9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9"/>
          <p:cNvSpPr/>
          <p:nvPr/>
        </p:nvSpPr>
        <p:spPr>
          <a:xfrm>
            <a:off x="4966420" y="3152241"/>
            <a:ext cx="133331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9"/>
          <p:cNvSpPr/>
          <p:nvPr/>
        </p:nvSpPr>
        <p:spPr>
          <a:xfrm>
            <a:off x="5242617" y="3007915"/>
            <a:ext cx="6755883" cy="9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Have you heard this word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before?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29"/>
          <p:cNvSpPr/>
          <p:nvPr/>
        </p:nvSpPr>
        <p:spPr>
          <a:xfrm>
            <a:off x="4966420" y="4577137"/>
            <a:ext cx="133331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9"/>
          <p:cNvSpPr/>
          <p:nvPr/>
        </p:nvSpPr>
        <p:spPr>
          <a:xfrm>
            <a:off x="5242617" y="4432779"/>
            <a:ext cx="6755883" cy="9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you know about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word?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174" y="1727550"/>
            <a:ext cx="2934374" cy="5015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3" descr="preencoded.png"/>
          <p:cNvPicPr preferRelativeResize="0"/>
          <p:nvPr/>
        </p:nvPicPr>
        <p:blipFill rotWithShape="1">
          <a:blip r:embed="rId3">
            <a:alphaModFix/>
          </a:blip>
          <a:srcRect l="-28816" t="243" r="-28816" b="243"/>
          <a:stretch/>
        </p:blipFill>
        <p:spPr>
          <a:xfrm>
            <a:off x="476131" y="240446"/>
            <a:ext cx="4498917" cy="296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"/>
          <p:cNvSpPr/>
          <p:nvPr/>
        </p:nvSpPr>
        <p:spPr>
          <a:xfrm>
            <a:off x="476131" y="3428143"/>
            <a:ext cx="4498917" cy="2961534"/>
          </a:xfrm>
          <a:prstGeom prst="rect">
            <a:avLst/>
          </a:prstGeom>
          <a:solidFill>
            <a:srgbClr val="6FA74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" name="Google Shape;38;p3" descr="preencoded.png"/>
          <p:cNvPicPr preferRelativeResize="0"/>
          <p:nvPr/>
        </p:nvPicPr>
        <p:blipFill rotWithShape="1">
          <a:blip r:embed="rId4">
            <a:alphaModFix/>
          </a:blip>
          <a:srcRect l="3291" t="27191" r="856" b="6637"/>
          <a:stretch/>
        </p:blipFill>
        <p:spPr>
          <a:xfrm>
            <a:off x="476131" y="3428143"/>
            <a:ext cx="4498917" cy="296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6433" y="476131"/>
            <a:ext cx="6370632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"/>
          <p:cNvSpPr/>
          <p:nvPr/>
        </p:nvSpPr>
        <p:spPr>
          <a:xfrm>
            <a:off x="5822561" y="1721213"/>
            <a:ext cx="5795034" cy="3385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Poppins"/>
              <a:buNone/>
            </a:pPr>
            <a: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Yellowstone National</a:t>
            </a:r>
            <a:b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Park is located in the</a:t>
            </a:r>
            <a:b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western United States</a:t>
            </a:r>
            <a:b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 Idaho, Montana,</a:t>
            </a:r>
            <a:b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and Wyoming. It was</a:t>
            </a:r>
            <a:b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first national park</a:t>
            </a:r>
            <a:b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8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 the United States.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0"/>
          <p:cNvSpPr/>
          <p:nvPr/>
        </p:nvSpPr>
        <p:spPr>
          <a:xfrm>
            <a:off x="1548025" y="2404259"/>
            <a:ext cx="9092901" cy="98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0700"/>
              <a:buFont typeface="Poppins"/>
              <a:buNone/>
            </a:pPr>
            <a:r>
              <a:rPr lang="en-US" sz="107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Depopulate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30"/>
          <p:cNvSpPr/>
          <p:nvPr/>
        </p:nvSpPr>
        <p:spPr>
          <a:xfrm>
            <a:off x="4010370" y="4106213"/>
            <a:ext cx="4168212" cy="31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Poppins"/>
              <a:buNone/>
            </a:pPr>
            <a:r>
              <a:rPr lang="en-US" sz="3200" b="1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De</a:t>
            </a:r>
            <a:r>
              <a:rPr lang="en-US" sz="3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= not or undo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31"/>
          <p:cNvSpPr/>
          <p:nvPr/>
        </p:nvSpPr>
        <p:spPr>
          <a:xfrm>
            <a:off x="0" y="0"/>
            <a:ext cx="12188940" cy="175787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1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Poppins"/>
              <a:buNone/>
            </a:pPr>
            <a:r>
              <a:rPr lang="en-US" sz="36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Depopulate</a:t>
            </a:r>
            <a:r>
              <a:rPr lang="en-US"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means to greatly reduce or</a:t>
            </a:r>
            <a:b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decrease the number of animals in an area.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3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131" y="2790013"/>
            <a:ext cx="5177924" cy="302019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1"/>
          <p:cNvSpPr/>
          <p:nvPr/>
        </p:nvSpPr>
        <p:spPr>
          <a:xfrm>
            <a:off x="6034960" y="2356082"/>
            <a:ext cx="5677861" cy="3896284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1"/>
          <p:cNvSpPr/>
          <p:nvPr/>
        </p:nvSpPr>
        <p:spPr>
          <a:xfrm>
            <a:off x="6320639" y="2790013"/>
            <a:ext cx="4830292" cy="3176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Lato"/>
              <a:buNone/>
            </a:pP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US" sz="27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depopulation</a:t>
            </a: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of the wolves</a:t>
            </a:r>
            <a:b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raised the number of elks in</a:t>
            </a:r>
            <a:b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Yellowstone National Park. In this book, the wolves are </a:t>
            </a:r>
            <a:br>
              <a:rPr lang="en-US" sz="27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7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depopulated</a:t>
            </a: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from Yellowstone</a:t>
            </a:r>
            <a:b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through </a:t>
            </a:r>
            <a:r>
              <a:rPr lang="en-US" sz="27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extermination</a:t>
            </a: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5" name="Google Shape;365;p32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106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2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Spanish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depopulate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 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 b="1" i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despoblar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D(S).m4a" descr="D(S).m4a">
            <a:hlinkClick r:id="" action="ppaction://media"/>
            <a:extLst>
              <a:ext uri="{FF2B5EF4-FFF2-40B4-BE49-F238E27FC236}">
                <a16:creationId xmlns:a16="http://schemas.microsoft.com/office/drawing/2014/main" id="{96C4596C-0605-1DA7-A198-650914DD6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4795" y="528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3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5" name="Google Shape;375;p33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106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3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Mandarin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depopulate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33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4928" y="4626505"/>
            <a:ext cx="3809047" cy="118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(M).m4a" descr="D(M).m4a">
            <a:hlinkClick r:id="" action="ppaction://media"/>
            <a:extLst>
              <a:ext uri="{FF2B5EF4-FFF2-40B4-BE49-F238E27FC236}">
                <a16:creationId xmlns:a16="http://schemas.microsoft.com/office/drawing/2014/main" id="{0E81DEBB-AB69-D43E-9F01-7D27E6F22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01855" y="52849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4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6" name="Google Shape;386;p34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34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106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4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Mandarin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 </a:t>
            </a:r>
            <a:r>
              <a:rPr lang="en-US" sz="5000" b="1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de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=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not or undo: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    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p34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3756" y="4074126"/>
            <a:ext cx="2867307" cy="2277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e(M).m4a" descr="De(M).m4a">
            <a:hlinkClick r:id="" action="ppaction://media"/>
            <a:extLst>
              <a:ext uri="{FF2B5EF4-FFF2-40B4-BE49-F238E27FC236}">
                <a16:creationId xmlns:a16="http://schemas.microsoft.com/office/drawing/2014/main" id="{3324983E-05CD-9EA3-1507-4453027509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7624" y="529649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7" name="Google Shape;397;p35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106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5"/>
          <p:cNvSpPr/>
          <p:nvPr/>
        </p:nvSpPr>
        <p:spPr>
          <a:xfrm>
            <a:off x="4761309" y="2499973"/>
            <a:ext cx="6856286" cy="182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Cantonese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depopulate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35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65828" y="4865753"/>
            <a:ext cx="3809047" cy="9911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(C).m4a" descr="D(C).m4a">
            <a:hlinkClick r:id="" action="ppaction://media"/>
            <a:extLst>
              <a:ext uri="{FF2B5EF4-FFF2-40B4-BE49-F238E27FC236}">
                <a16:creationId xmlns:a16="http://schemas.microsoft.com/office/drawing/2014/main" id="{5898D415-945D-0424-9CC3-F38490CC1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53878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6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8" name="Google Shape;408;p36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6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106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6"/>
          <p:cNvSpPr/>
          <p:nvPr/>
        </p:nvSpPr>
        <p:spPr>
          <a:xfrm>
            <a:off x="4761309" y="2162622"/>
            <a:ext cx="6856286" cy="2502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Cantonese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 </a:t>
            </a:r>
            <a:r>
              <a:rPr lang="en-US" sz="5000" b="1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de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=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not or undo: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    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36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86523" y="4073470"/>
            <a:ext cx="3376656" cy="1999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e(C).m4a" descr="De(C).m4a">
            <a:hlinkClick r:id="" action="ppaction://media"/>
            <a:extLst>
              <a:ext uri="{FF2B5EF4-FFF2-40B4-BE49-F238E27FC236}">
                <a16:creationId xmlns:a16="http://schemas.microsoft.com/office/drawing/2014/main" id="{181D7DB5-C733-008D-EE5D-EF8D8CB72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81600" y="526057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"/>
          <p:cNvSpPr/>
          <p:nvPr/>
        </p:nvSpPr>
        <p:spPr>
          <a:xfrm>
            <a:off x="3000315" y="2404259"/>
            <a:ext cx="6188321" cy="98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0700"/>
              <a:buFont typeface="Poppins"/>
              <a:buNone/>
            </a:pPr>
            <a:r>
              <a:rPr lang="en-US" sz="107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Restore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7"/>
          <p:cNvSpPr/>
          <p:nvPr/>
        </p:nvSpPr>
        <p:spPr>
          <a:xfrm>
            <a:off x="5223637" y="4106213"/>
            <a:ext cx="1741677" cy="31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</a:pPr>
            <a:r>
              <a:rPr lang="en-US" sz="3200" i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Verb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3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38"/>
          <p:cNvSpPr/>
          <p:nvPr/>
        </p:nvSpPr>
        <p:spPr>
          <a:xfrm>
            <a:off x="0" y="0"/>
            <a:ext cx="12188940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8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Restore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8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8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8"/>
          <p:cNvSpPr/>
          <p:nvPr/>
        </p:nvSpPr>
        <p:spPr>
          <a:xfrm>
            <a:off x="4966420" y="3152241"/>
            <a:ext cx="133331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8"/>
          <p:cNvSpPr/>
          <p:nvPr/>
        </p:nvSpPr>
        <p:spPr>
          <a:xfrm>
            <a:off x="5242617" y="3007915"/>
            <a:ext cx="6755883" cy="9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Have you heard this word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before?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8"/>
          <p:cNvSpPr/>
          <p:nvPr/>
        </p:nvSpPr>
        <p:spPr>
          <a:xfrm>
            <a:off x="4966420" y="4577137"/>
            <a:ext cx="133331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8"/>
          <p:cNvSpPr/>
          <p:nvPr/>
        </p:nvSpPr>
        <p:spPr>
          <a:xfrm>
            <a:off x="5242617" y="4432779"/>
            <a:ext cx="6755883" cy="9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you know about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this word?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174" y="1727550"/>
            <a:ext cx="2934374" cy="5015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9"/>
          <p:cNvSpPr/>
          <p:nvPr/>
        </p:nvSpPr>
        <p:spPr>
          <a:xfrm>
            <a:off x="3000315" y="1971242"/>
            <a:ext cx="6188321" cy="98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0700"/>
              <a:buFont typeface="Poppins"/>
              <a:buNone/>
            </a:pPr>
            <a:r>
              <a:rPr lang="en-US" sz="107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Restore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39"/>
          <p:cNvSpPr/>
          <p:nvPr/>
        </p:nvSpPr>
        <p:spPr>
          <a:xfrm>
            <a:off x="1607585" y="3673195"/>
            <a:ext cx="8973783" cy="118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</a:pP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do you know about the prefix </a:t>
            </a:r>
            <a:r>
              <a:rPr lang="en-US" sz="3200" b="1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re-</a:t>
            </a: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?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</a:pP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HINT: </a:t>
            </a:r>
            <a:r>
              <a:rPr lang="en-US" sz="3200" b="1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Re</a:t>
            </a:r>
            <a:r>
              <a:rPr lang="en-US" sz="32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introduce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/>
          <p:nvPr/>
        </p:nvSpPr>
        <p:spPr>
          <a:xfrm>
            <a:off x="0" y="0"/>
            <a:ext cx="6103999" cy="3437665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-53636" y="406318"/>
            <a:ext cx="6211271" cy="2596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Poppins"/>
              <a:buNone/>
            </a:pP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park is known for its</a:t>
            </a:r>
            <a:b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wildlife. Grizzly bears,</a:t>
            </a:r>
            <a:b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wolves, bison, and elk</a:t>
            </a:r>
            <a:b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live here. The park is also</a:t>
            </a:r>
            <a:b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home to many</a:t>
            </a:r>
            <a:b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endangered species.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4"/>
          <p:cNvSpPr/>
          <p:nvPr/>
        </p:nvSpPr>
        <p:spPr>
          <a:xfrm>
            <a:off x="6094476" y="0"/>
            <a:ext cx="6103999" cy="3437665"/>
          </a:xfrm>
          <a:prstGeom prst="rect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" name="Google Shape;49;p4" descr="preencoded.png"/>
          <p:cNvPicPr preferRelativeResize="0"/>
          <p:nvPr/>
        </p:nvPicPr>
        <p:blipFill rotWithShape="1">
          <a:blip r:embed="rId3">
            <a:alphaModFix/>
          </a:blip>
          <a:srcRect t="7488" b="7489"/>
          <a:stretch/>
        </p:blipFill>
        <p:spPr>
          <a:xfrm>
            <a:off x="6094476" y="0"/>
            <a:ext cx="6103999" cy="3437665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4"/>
          <p:cNvSpPr/>
          <p:nvPr/>
        </p:nvSpPr>
        <p:spPr>
          <a:xfrm>
            <a:off x="0" y="3428143"/>
            <a:ext cx="12207997" cy="3437665"/>
          </a:xfrm>
          <a:prstGeom prst="rect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" name="Google Shape;51;p4" descr="preencoded.png"/>
          <p:cNvPicPr preferRelativeResize="0"/>
          <p:nvPr/>
        </p:nvPicPr>
        <p:blipFill rotWithShape="1">
          <a:blip r:embed="rId4">
            <a:alphaModFix/>
          </a:blip>
          <a:srcRect l="734" t="11456" r="1648" b="12869"/>
          <a:stretch/>
        </p:blipFill>
        <p:spPr>
          <a:xfrm>
            <a:off x="0" y="3428143"/>
            <a:ext cx="12207997" cy="3437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0"/>
          <p:cNvSpPr/>
          <p:nvPr/>
        </p:nvSpPr>
        <p:spPr>
          <a:xfrm>
            <a:off x="0" y="0"/>
            <a:ext cx="12188940" cy="175787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0"/>
          <p:cNvSpPr/>
          <p:nvPr/>
        </p:nvSpPr>
        <p:spPr>
          <a:xfrm>
            <a:off x="95226" y="447563"/>
            <a:ext cx="11998500" cy="83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Poppins"/>
              <a:buNone/>
            </a:pPr>
            <a:r>
              <a:rPr lang="en-US" sz="36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Restore</a:t>
            </a:r>
            <a:r>
              <a:rPr lang="en-US" sz="36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means to bring back someone,</a:t>
            </a:r>
            <a:b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something, or someplace to the way it was.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40"/>
          <p:cNvSpPr/>
          <p:nvPr/>
        </p:nvSpPr>
        <p:spPr>
          <a:xfrm>
            <a:off x="476131" y="2234006"/>
            <a:ext cx="6103999" cy="41417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1" name="Google Shape;451;p40" descr="preencoded.png"/>
          <p:cNvPicPr preferRelativeResize="0"/>
          <p:nvPr/>
        </p:nvPicPr>
        <p:blipFill rotWithShape="1">
          <a:blip r:embed="rId4">
            <a:alphaModFix/>
          </a:blip>
          <a:srcRect t="13331" b="13331"/>
          <a:stretch/>
        </p:blipFill>
        <p:spPr>
          <a:xfrm>
            <a:off x="476131" y="2234006"/>
            <a:ext cx="6103999" cy="414173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40"/>
          <p:cNvSpPr/>
          <p:nvPr/>
        </p:nvSpPr>
        <p:spPr>
          <a:xfrm>
            <a:off x="6951512" y="3092961"/>
            <a:ext cx="4761309" cy="2422526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0"/>
          <p:cNvSpPr/>
          <p:nvPr/>
        </p:nvSpPr>
        <p:spPr>
          <a:xfrm>
            <a:off x="7237191" y="3429000"/>
            <a:ext cx="4293750" cy="1800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Lato"/>
              <a:buNone/>
            </a:pP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At the end of </a:t>
            </a:r>
            <a:r>
              <a:rPr lang="en-US" sz="2700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Wolves</a:t>
            </a:r>
            <a:br>
              <a:rPr lang="en-US" sz="2700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700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are Back,</a:t>
            </a:r>
            <a:r>
              <a:rPr lang="en-US" sz="27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balance is</a:t>
            </a:r>
            <a:r>
              <a:rPr lang="en-US" sz="27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7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restored</a:t>
            </a:r>
            <a:r>
              <a:rPr lang="en-US" sz="27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in the wilderness.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1"/>
          <p:cNvSpPr/>
          <p:nvPr/>
        </p:nvSpPr>
        <p:spPr>
          <a:xfrm>
            <a:off x="95226" y="95226"/>
            <a:ext cx="5951637" cy="6665833"/>
          </a:xfrm>
          <a:prstGeom prst="rect">
            <a:avLst/>
          </a:prstGeom>
          <a:solidFill>
            <a:srgbClr val="1D3557"/>
          </a:solidFill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41"/>
          <p:cNvSpPr/>
          <p:nvPr/>
        </p:nvSpPr>
        <p:spPr>
          <a:xfrm>
            <a:off x="95226" y="95226"/>
            <a:ext cx="5951637" cy="6665833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1" name="Google Shape;461;p41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390" y="1392317"/>
            <a:ext cx="4761309" cy="3648276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41"/>
          <p:cNvSpPr/>
          <p:nvPr/>
        </p:nvSpPr>
        <p:spPr>
          <a:xfrm>
            <a:off x="2327518" y="5297704"/>
            <a:ext cx="1487052" cy="16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Lato"/>
              <a:buNone/>
            </a:pPr>
            <a:r>
              <a:rPr lang="en-US" sz="1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BEFORE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41"/>
          <p:cNvSpPr/>
          <p:nvPr/>
        </p:nvSpPr>
        <p:spPr>
          <a:xfrm>
            <a:off x="6142089" y="95226"/>
            <a:ext cx="5951637" cy="6665833"/>
          </a:xfrm>
          <a:prstGeom prst="rect">
            <a:avLst/>
          </a:prstGeom>
          <a:solidFill>
            <a:srgbClr val="1D3557"/>
          </a:solidFill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41"/>
          <p:cNvSpPr/>
          <p:nvPr/>
        </p:nvSpPr>
        <p:spPr>
          <a:xfrm>
            <a:off x="6142089" y="95226"/>
            <a:ext cx="5951637" cy="6665833"/>
          </a:xfrm>
          <a:prstGeom prst="rect">
            <a:avLst/>
          </a:prstGeom>
          <a:noFill/>
          <a:ln w="254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5" name="Google Shape;465;p41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37253" y="1404086"/>
            <a:ext cx="4761309" cy="362473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1"/>
          <p:cNvSpPr/>
          <p:nvPr/>
        </p:nvSpPr>
        <p:spPr>
          <a:xfrm>
            <a:off x="8439611" y="5285935"/>
            <a:ext cx="1356592" cy="16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Lato"/>
              <a:buNone/>
            </a:pPr>
            <a:r>
              <a:rPr lang="en-US" sz="15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AFTER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2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3" name="Google Shape;473;p42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2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106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42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Spanish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restore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 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 b="1" i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restaurar</a:t>
            </a:r>
            <a:endParaRPr sz="18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Restore(S).m4a" descr="Restore(S).m4a">
            <a:hlinkClick r:id="" action="ppaction://media"/>
            <a:extLst>
              <a:ext uri="{FF2B5EF4-FFF2-40B4-BE49-F238E27FC236}">
                <a16:creationId xmlns:a16="http://schemas.microsoft.com/office/drawing/2014/main" id="{1192E84D-ACF2-AFE3-3F63-62FA935CC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4795" y="536853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3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3" name="Google Shape;483;p43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43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106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3"/>
          <p:cNvSpPr/>
          <p:nvPr/>
        </p:nvSpPr>
        <p:spPr>
          <a:xfrm>
            <a:off x="4761309" y="1825272"/>
            <a:ext cx="6856286" cy="3177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Mandarin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restore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43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62765" y="4529701"/>
            <a:ext cx="2259364" cy="166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store(M).m4a" descr="Restore(M).m4a">
            <a:hlinkClick r:id="" action="ppaction://media"/>
            <a:extLst>
              <a:ext uri="{FF2B5EF4-FFF2-40B4-BE49-F238E27FC236}">
                <a16:creationId xmlns:a16="http://schemas.microsoft.com/office/drawing/2014/main" id="{69AC9D77-BABE-7A5F-846D-9CA89902FF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311756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5"/>
          <p:cNvSpPr/>
          <p:nvPr/>
        </p:nvSpPr>
        <p:spPr>
          <a:xfrm>
            <a:off x="0" y="0"/>
            <a:ext cx="4199475" cy="68658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5" name="Google Shape;505;p45" descr="preencoded.png"/>
          <p:cNvPicPr preferRelativeResize="0"/>
          <p:nvPr/>
        </p:nvPicPr>
        <p:blipFill rotWithShape="1">
          <a:blip r:embed="rId5">
            <a:alphaModFix/>
          </a:blip>
          <a:srcRect l="-23500" t="-70167" r="-23500" b="-70166"/>
          <a:stretch/>
        </p:blipFill>
        <p:spPr>
          <a:xfrm>
            <a:off x="0" y="0"/>
            <a:ext cx="4199475" cy="6865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66106" y="476131"/>
            <a:ext cx="7046738" cy="590402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45"/>
          <p:cNvSpPr/>
          <p:nvPr/>
        </p:nvSpPr>
        <p:spPr>
          <a:xfrm>
            <a:off x="4761309" y="2499973"/>
            <a:ext cx="6856286" cy="182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Poppins"/>
              <a:buNone/>
            </a:pP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Cantonese</a:t>
            </a:r>
            <a:b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translation of</a:t>
            </a:r>
            <a:br>
              <a:rPr lang="en-US" sz="5000" b="1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50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restore</a:t>
            </a:r>
            <a:r>
              <a:rPr lang="en-US" sz="50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is: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45" descr="preencoded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06543" y="4399190"/>
            <a:ext cx="2927618" cy="192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store(C).m4a" descr="Restore(C).m4a">
            <a:hlinkClick r:id="" action="ppaction://media"/>
            <a:extLst>
              <a:ext uri="{FF2B5EF4-FFF2-40B4-BE49-F238E27FC236}">
                <a16:creationId xmlns:a16="http://schemas.microsoft.com/office/drawing/2014/main" id="{595364AB-3BD5-DC4D-F54F-F1DE4D60E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04795" y="536131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47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7"/>
          <p:cNvSpPr/>
          <p:nvPr/>
        </p:nvSpPr>
        <p:spPr>
          <a:xfrm>
            <a:off x="0" y="0"/>
            <a:ext cx="12188955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47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EDEDED"/>
                </a:solidFill>
                <a:latin typeface="Poppins"/>
                <a:ea typeface="Poppins"/>
                <a:cs typeface="Poppins"/>
                <a:sym typeface="Poppins"/>
              </a:rPr>
              <a:t>Time to Review</a:t>
            </a:r>
            <a:endParaRPr sz="1800">
              <a:solidFill>
                <a:srgbClr val="EDEDE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47"/>
          <p:cNvSpPr/>
          <p:nvPr/>
        </p:nvSpPr>
        <p:spPr>
          <a:xfrm>
            <a:off x="111481" y="1976732"/>
            <a:ext cx="2207108" cy="3790002"/>
          </a:xfrm>
          <a:prstGeom prst="roundRect">
            <a:avLst>
              <a:gd name="adj" fmla="val 2527"/>
            </a:avLst>
          </a:prstGeom>
          <a:noFill/>
          <a:ln w="25400" cap="flat" cmpd="sng">
            <a:solidFill>
              <a:srgbClr val="466AA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7"/>
          <p:cNvSpPr/>
          <p:nvPr/>
        </p:nvSpPr>
        <p:spPr>
          <a:xfrm>
            <a:off x="95226" y="5762694"/>
            <a:ext cx="2207108" cy="39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200"/>
              <a:buFont typeface="Lato"/>
              <a:buNone/>
            </a:pPr>
            <a:r>
              <a:rPr lang="en-US" sz="22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Exterminate</a:t>
            </a:r>
            <a:endParaRPr sz="22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47"/>
          <p:cNvSpPr/>
          <p:nvPr/>
        </p:nvSpPr>
        <p:spPr>
          <a:xfrm>
            <a:off x="2428007" y="5780693"/>
            <a:ext cx="2207108" cy="390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200"/>
              <a:buFont typeface="Lato"/>
              <a:buNone/>
            </a:pPr>
            <a:r>
              <a:rPr lang="en-US" sz="22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Reintroduce</a:t>
            </a:r>
            <a:endParaRPr sz="22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47"/>
          <p:cNvSpPr/>
          <p:nvPr/>
        </p:nvSpPr>
        <p:spPr>
          <a:xfrm>
            <a:off x="4738003" y="5861421"/>
            <a:ext cx="2207108" cy="26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200"/>
              <a:buFont typeface="Lato"/>
              <a:buNone/>
            </a:pPr>
            <a:r>
              <a:rPr lang="en-US" sz="22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Depopulate</a:t>
            </a:r>
            <a:endParaRPr sz="22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7"/>
          <p:cNvSpPr/>
          <p:nvPr/>
        </p:nvSpPr>
        <p:spPr>
          <a:xfrm>
            <a:off x="4738003" y="1961421"/>
            <a:ext cx="2207108" cy="3790002"/>
          </a:xfrm>
          <a:prstGeom prst="roundRect">
            <a:avLst>
              <a:gd name="adj" fmla="val 2527"/>
            </a:avLst>
          </a:prstGeom>
          <a:noFill/>
          <a:ln w="25400" cap="flat" cmpd="sng">
            <a:solidFill>
              <a:srgbClr val="466AA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47"/>
          <p:cNvSpPr/>
          <p:nvPr/>
        </p:nvSpPr>
        <p:spPr>
          <a:xfrm>
            <a:off x="2428007" y="1976732"/>
            <a:ext cx="2207108" cy="3790002"/>
          </a:xfrm>
          <a:prstGeom prst="roundRect">
            <a:avLst>
              <a:gd name="adj" fmla="val 2527"/>
            </a:avLst>
          </a:prstGeom>
          <a:noFill/>
          <a:ln w="25400" cap="flat" cmpd="sng">
            <a:solidFill>
              <a:srgbClr val="466AA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5" name="Google Shape;535;p47"/>
          <p:cNvGrpSpPr/>
          <p:nvPr/>
        </p:nvGrpSpPr>
        <p:grpSpPr>
          <a:xfrm>
            <a:off x="10010899" y="2074735"/>
            <a:ext cx="2069620" cy="1603651"/>
            <a:chOff x="8091875" y="2054206"/>
            <a:chExt cx="3620946" cy="1603651"/>
          </a:xfrm>
        </p:grpSpPr>
        <p:sp>
          <p:nvSpPr>
            <p:cNvPr id="536" name="Google Shape;536;p47"/>
            <p:cNvSpPr/>
            <p:nvPr/>
          </p:nvSpPr>
          <p:spPr>
            <a:xfrm>
              <a:off x="8094226" y="2067818"/>
              <a:ext cx="3618595" cy="1590039"/>
            </a:xfrm>
            <a:prstGeom prst="roundRect">
              <a:avLst>
                <a:gd name="adj" fmla="val 2527"/>
              </a:avLst>
            </a:prstGeom>
            <a:noFill/>
            <a:ln w="25400" cap="flat" cmpd="sng">
              <a:solidFill>
                <a:srgbClr val="000000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7"/>
            <p:cNvSpPr/>
            <p:nvPr/>
          </p:nvSpPr>
          <p:spPr>
            <a:xfrm>
              <a:off x="8091875" y="2054206"/>
              <a:ext cx="3618595" cy="540348"/>
            </a:xfrm>
            <a:prstGeom prst="roundRect">
              <a:avLst>
                <a:gd name="adj" fmla="val 2527"/>
              </a:avLst>
            </a:prstGeom>
            <a:solidFill>
              <a:srgbClr val="244061"/>
            </a:solidFill>
            <a:ln w="25400" cap="flat" cmpd="sng">
              <a:solidFill>
                <a:srgbClr val="000000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7"/>
            <p:cNvSpPr txBox="1"/>
            <p:nvPr/>
          </p:nvSpPr>
          <p:spPr>
            <a:xfrm>
              <a:off x="8091876" y="2099290"/>
              <a:ext cx="3618594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>
                  <a:solidFill>
                    <a:srgbClr val="EDEDED"/>
                  </a:solidFill>
                  <a:latin typeface="Lato"/>
                  <a:ea typeface="Lato"/>
                  <a:cs typeface="Lato"/>
                  <a:sym typeface="Lato"/>
                </a:rPr>
                <a:t>De-</a:t>
              </a:r>
              <a:endParaRPr/>
            </a:p>
          </p:txBody>
        </p:sp>
      </p:grpSp>
      <p:grpSp>
        <p:nvGrpSpPr>
          <p:cNvPr id="539" name="Google Shape;539;p47"/>
          <p:cNvGrpSpPr/>
          <p:nvPr/>
        </p:nvGrpSpPr>
        <p:grpSpPr>
          <a:xfrm>
            <a:off x="10025448" y="3961421"/>
            <a:ext cx="2068277" cy="1603651"/>
            <a:chOff x="8091875" y="2054206"/>
            <a:chExt cx="3620946" cy="1603651"/>
          </a:xfrm>
        </p:grpSpPr>
        <p:sp>
          <p:nvSpPr>
            <p:cNvPr id="540" name="Google Shape;540;p47"/>
            <p:cNvSpPr/>
            <p:nvPr/>
          </p:nvSpPr>
          <p:spPr>
            <a:xfrm>
              <a:off x="8094226" y="2067818"/>
              <a:ext cx="3618595" cy="1590039"/>
            </a:xfrm>
            <a:prstGeom prst="roundRect">
              <a:avLst>
                <a:gd name="adj" fmla="val 2527"/>
              </a:avLst>
            </a:prstGeom>
            <a:noFill/>
            <a:ln w="25400" cap="flat" cmpd="sng">
              <a:solidFill>
                <a:srgbClr val="000000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7"/>
            <p:cNvSpPr/>
            <p:nvPr/>
          </p:nvSpPr>
          <p:spPr>
            <a:xfrm>
              <a:off x="8091875" y="2054206"/>
              <a:ext cx="3618595" cy="540348"/>
            </a:xfrm>
            <a:prstGeom prst="roundRect">
              <a:avLst>
                <a:gd name="adj" fmla="val 2527"/>
              </a:avLst>
            </a:prstGeom>
            <a:solidFill>
              <a:srgbClr val="244061"/>
            </a:solidFill>
            <a:ln w="25400" cap="flat" cmpd="sng">
              <a:solidFill>
                <a:srgbClr val="000000">
                  <a:alpha val="80000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7"/>
            <p:cNvSpPr txBox="1"/>
            <p:nvPr/>
          </p:nvSpPr>
          <p:spPr>
            <a:xfrm>
              <a:off x="8091876" y="2099290"/>
              <a:ext cx="3618594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200" b="1">
                  <a:solidFill>
                    <a:srgbClr val="EDEDED"/>
                  </a:solidFill>
                  <a:latin typeface="Lato"/>
                  <a:ea typeface="Lato"/>
                  <a:cs typeface="Lato"/>
                  <a:sym typeface="Lato"/>
                </a:rPr>
                <a:t>Re-</a:t>
              </a:r>
              <a:endParaRPr/>
            </a:p>
          </p:txBody>
        </p:sp>
      </p:grpSp>
      <p:sp>
        <p:nvSpPr>
          <p:cNvPr id="543" name="Google Shape;543;p47"/>
          <p:cNvSpPr txBox="1"/>
          <p:nvPr/>
        </p:nvSpPr>
        <p:spPr>
          <a:xfrm>
            <a:off x="327139" y="4163083"/>
            <a:ext cx="1733182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 destroy or kill a group of animals or humans completely.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47"/>
          <p:cNvSpPr txBox="1"/>
          <p:nvPr/>
        </p:nvSpPr>
        <p:spPr>
          <a:xfrm>
            <a:off x="2598071" y="4163083"/>
            <a:ext cx="184047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 bring an animal or plant back again.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47"/>
          <p:cNvSpPr txBox="1"/>
          <p:nvPr/>
        </p:nvSpPr>
        <p:spPr>
          <a:xfrm>
            <a:off x="4884813" y="4163083"/>
            <a:ext cx="1913488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 greatly reduce or decrease the number of animals in an area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47"/>
          <p:cNvSpPr/>
          <p:nvPr/>
        </p:nvSpPr>
        <p:spPr>
          <a:xfrm>
            <a:off x="7099111" y="1961421"/>
            <a:ext cx="2207108" cy="3790002"/>
          </a:xfrm>
          <a:prstGeom prst="roundRect">
            <a:avLst>
              <a:gd name="adj" fmla="val 2527"/>
            </a:avLst>
          </a:prstGeom>
          <a:noFill/>
          <a:ln w="25400" cap="flat" cmpd="sng">
            <a:solidFill>
              <a:srgbClr val="466AA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7"/>
          <p:cNvSpPr/>
          <p:nvPr/>
        </p:nvSpPr>
        <p:spPr>
          <a:xfrm>
            <a:off x="7047999" y="5861420"/>
            <a:ext cx="2207108" cy="26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2200"/>
              <a:buFont typeface="Lato"/>
              <a:buNone/>
            </a:pPr>
            <a:r>
              <a:rPr lang="en-US" sz="22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Restore</a:t>
            </a:r>
            <a:endParaRPr sz="22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47"/>
          <p:cNvSpPr txBox="1"/>
          <p:nvPr/>
        </p:nvSpPr>
        <p:spPr>
          <a:xfrm>
            <a:off x="7282425" y="4163082"/>
            <a:ext cx="184047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 bring back someone, something, or someplace to the way it was.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47"/>
          <p:cNvSpPr txBox="1"/>
          <p:nvPr/>
        </p:nvSpPr>
        <p:spPr>
          <a:xfrm>
            <a:off x="10363853" y="4903522"/>
            <a:ext cx="13901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Again, back</a:t>
            </a:r>
            <a:endParaRPr/>
          </a:p>
        </p:txBody>
      </p:sp>
      <p:sp>
        <p:nvSpPr>
          <p:cNvPr id="550" name="Google Shape;550;p47"/>
          <p:cNvSpPr txBox="1"/>
          <p:nvPr/>
        </p:nvSpPr>
        <p:spPr>
          <a:xfrm>
            <a:off x="10345418" y="3016836"/>
            <a:ext cx="14269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 or undo</a:t>
            </a:r>
            <a:endParaRPr/>
          </a:p>
        </p:txBody>
      </p:sp>
      <p:pic>
        <p:nvPicPr>
          <p:cNvPr id="551" name="Google Shape;551;p47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8597" y="2517830"/>
            <a:ext cx="2112292" cy="1731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7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26773" y="2618849"/>
            <a:ext cx="1999124" cy="120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7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06869" y="2630174"/>
            <a:ext cx="2019052" cy="1177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47" descr="preencoded.png"/>
          <p:cNvPicPr preferRelativeResize="0"/>
          <p:nvPr/>
        </p:nvPicPr>
        <p:blipFill rotWithShape="1">
          <a:blip r:embed="rId7">
            <a:alphaModFix/>
          </a:blip>
          <a:srcRect t="13331" b="13331"/>
          <a:stretch/>
        </p:blipFill>
        <p:spPr>
          <a:xfrm>
            <a:off x="7282424" y="2517830"/>
            <a:ext cx="1840480" cy="1248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061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8"/>
          <p:cNvSpPr/>
          <p:nvPr/>
        </p:nvSpPr>
        <p:spPr>
          <a:xfrm>
            <a:off x="1952956" y="2461192"/>
            <a:ext cx="828304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500"/>
              <a:buFont typeface="Poppins"/>
              <a:buNone/>
            </a:pPr>
            <a:r>
              <a:rPr lang="en-US" sz="125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Pronouns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8"/>
          <p:cNvSpPr/>
          <p:nvPr/>
        </p:nvSpPr>
        <p:spPr>
          <a:xfrm>
            <a:off x="1212058" y="3956529"/>
            <a:ext cx="9764836" cy="505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Poppins"/>
              <a:buNone/>
            </a:pPr>
            <a:r>
              <a:rPr lang="en-US" sz="53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I, You, He, She, It, We, They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48"/>
          <p:cNvSpPr txBox="1"/>
          <p:nvPr/>
        </p:nvSpPr>
        <p:spPr>
          <a:xfrm>
            <a:off x="3028208" y="77189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5"/>
          <p:cNvSpPr/>
          <p:nvPr/>
        </p:nvSpPr>
        <p:spPr>
          <a:xfrm>
            <a:off x="0" y="0"/>
            <a:ext cx="12188952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5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Discussion Norms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5"/>
          <p:cNvSpPr/>
          <p:nvPr/>
        </p:nvSpPr>
        <p:spPr>
          <a:xfrm>
            <a:off x="476131" y="2066170"/>
            <a:ext cx="4014199" cy="4313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6" name="Google Shape;516;p45" descr="preencoded.png"/>
          <p:cNvPicPr preferRelativeResize="0"/>
          <p:nvPr/>
        </p:nvPicPr>
        <p:blipFill rotWithShape="1">
          <a:blip r:embed="rId4">
            <a:alphaModFix/>
          </a:blip>
          <a:srcRect l="-3798" t="-60895" r="-3798" b="-60895"/>
          <a:stretch/>
        </p:blipFill>
        <p:spPr>
          <a:xfrm>
            <a:off x="476131" y="2066170"/>
            <a:ext cx="4014199" cy="4313984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5"/>
          <p:cNvSpPr/>
          <p:nvPr/>
        </p:nvSpPr>
        <p:spPr>
          <a:xfrm>
            <a:off x="4966461" y="2147104"/>
            <a:ext cx="342814" cy="342814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45"/>
          <p:cNvSpPr/>
          <p:nvPr/>
        </p:nvSpPr>
        <p:spPr>
          <a:xfrm>
            <a:off x="4585556" y="2118536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5"/>
          <p:cNvSpPr/>
          <p:nvPr/>
        </p:nvSpPr>
        <p:spPr>
          <a:xfrm>
            <a:off x="5518773" y="2128149"/>
            <a:ext cx="6498772" cy="86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am respectful of my</a:t>
            </a:r>
            <a:br>
              <a:rPr lang="en-US" sz="3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3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classmates.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45"/>
          <p:cNvSpPr/>
          <p:nvPr/>
        </p:nvSpPr>
        <p:spPr>
          <a:xfrm>
            <a:off x="4966461" y="3416951"/>
            <a:ext cx="342814" cy="342814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45"/>
          <p:cNvSpPr/>
          <p:nvPr/>
        </p:nvSpPr>
        <p:spPr>
          <a:xfrm>
            <a:off x="4585556" y="3388383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45"/>
          <p:cNvSpPr/>
          <p:nvPr/>
        </p:nvSpPr>
        <p:spPr>
          <a:xfrm>
            <a:off x="5518773" y="3397996"/>
            <a:ext cx="6498772" cy="86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listen carefully to the ideas</a:t>
            </a:r>
            <a:br>
              <a:rPr lang="en-US" sz="3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3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my classmates are presenting.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45"/>
          <p:cNvSpPr/>
          <p:nvPr/>
        </p:nvSpPr>
        <p:spPr>
          <a:xfrm>
            <a:off x="4966461" y="4686798"/>
            <a:ext cx="342814" cy="342814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5"/>
          <p:cNvSpPr/>
          <p:nvPr/>
        </p:nvSpPr>
        <p:spPr>
          <a:xfrm>
            <a:off x="4585556" y="4658230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45"/>
          <p:cNvSpPr/>
          <p:nvPr/>
        </p:nvSpPr>
        <p:spPr>
          <a:xfrm>
            <a:off x="5518773" y="4667843"/>
            <a:ext cx="6498772" cy="35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stick to the topic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45"/>
          <p:cNvSpPr/>
          <p:nvPr/>
        </p:nvSpPr>
        <p:spPr>
          <a:xfrm>
            <a:off x="4966461" y="5438904"/>
            <a:ext cx="342814" cy="342814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5"/>
          <p:cNvSpPr/>
          <p:nvPr/>
        </p:nvSpPr>
        <p:spPr>
          <a:xfrm>
            <a:off x="4585556" y="5410336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45"/>
          <p:cNvSpPr/>
          <p:nvPr/>
        </p:nvSpPr>
        <p:spPr>
          <a:xfrm>
            <a:off x="5518773" y="5419949"/>
            <a:ext cx="6498772" cy="86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3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 can talk without raising my</a:t>
            </a:r>
            <a:br>
              <a:rPr lang="en-US" sz="3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38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hand.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36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Wolves and Ranchers</a:t>
            </a:r>
            <a:endParaRPr lang="en-US" b="1" dirty="0"/>
          </a:p>
        </p:txBody>
      </p:sp>
      <p:pic>
        <p:nvPicPr>
          <p:cNvPr id="5" name="Online Media 2" descr="Wolves and Ranchers">
            <a:hlinkClick r:id="" action="ppaction://media"/>
            <a:extLst>
              <a:ext uri="{FF2B5EF4-FFF2-40B4-BE49-F238E27FC236}">
                <a16:creationId xmlns:a16="http://schemas.microsoft.com/office/drawing/2014/main" id="{2BFC6B68-E27D-AA33-BAC3-479EBAD8E77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41809" y="948906"/>
            <a:ext cx="8779092" cy="496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21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800" b="1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cs typeface="Poppins" pitchFamily="34" charset="-120"/>
              </a:rPr>
              <a:t>CLAVES Wheel of Morphology</a:t>
            </a:r>
            <a:endParaRPr lang="en-US" sz="11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8D4496-ED26-0DE4-ABCB-A400ADC77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109" y="293329"/>
            <a:ext cx="6780161" cy="5382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86B954-6DA1-6C6D-CDCB-7F29B7B02CE2}"/>
              </a:ext>
            </a:extLst>
          </p:cNvPr>
          <p:cNvSpPr txBox="1"/>
          <p:nvPr/>
        </p:nvSpPr>
        <p:spPr>
          <a:xfrm>
            <a:off x="5340130" y="5949118"/>
            <a:ext cx="501611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https://</a:t>
            </a:r>
            <a:r>
              <a:rPr lang="en-US" sz="20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wheelofnames.com</a:t>
            </a:r>
            <a:r>
              <a:rPr lang="en-US" sz="20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/view/899-8ff/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92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"/>
          <p:cNvSpPr/>
          <p:nvPr/>
        </p:nvSpPr>
        <p:spPr>
          <a:xfrm>
            <a:off x="0" y="0"/>
            <a:ext cx="12188955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Nature Unit Vocabulary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5"/>
          <p:cNvSpPr/>
          <p:nvPr/>
        </p:nvSpPr>
        <p:spPr>
          <a:xfrm>
            <a:off x="476131" y="2067818"/>
            <a:ext cx="2666333" cy="3790002"/>
          </a:xfrm>
          <a:prstGeom prst="roundRect">
            <a:avLst>
              <a:gd name="adj" fmla="val 3429"/>
            </a:avLst>
          </a:prstGeom>
          <a:noFill/>
          <a:ln w="25400" cap="flat" cmpd="sng">
            <a:solidFill>
              <a:srgbClr val="466AA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95226" y="6019704"/>
            <a:ext cx="3428143" cy="35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Lato"/>
              <a:buNone/>
            </a:pPr>
            <a:r>
              <a:rPr lang="en-US" sz="36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Exterminate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3332917" y="2067818"/>
            <a:ext cx="2666333" cy="3790002"/>
          </a:xfrm>
          <a:prstGeom prst="roundRect">
            <a:avLst>
              <a:gd name="adj" fmla="val 3429"/>
            </a:avLst>
          </a:prstGeom>
          <a:noFill/>
          <a:ln w="25400" cap="flat" cmpd="sng">
            <a:solidFill>
              <a:srgbClr val="000000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2952012" y="6019704"/>
            <a:ext cx="3428143" cy="35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Lato"/>
              <a:buNone/>
            </a:pPr>
            <a:r>
              <a:rPr lang="en-US" sz="36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Reintroduce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6189702" y="2067818"/>
            <a:ext cx="2666333" cy="3790002"/>
          </a:xfrm>
          <a:prstGeom prst="roundRect">
            <a:avLst>
              <a:gd name="adj" fmla="val 3429"/>
            </a:avLst>
          </a:prstGeom>
          <a:noFill/>
          <a:ln w="25400" cap="flat" cmpd="sng">
            <a:solidFill>
              <a:srgbClr val="000000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5"/>
          <p:cNvSpPr/>
          <p:nvPr/>
        </p:nvSpPr>
        <p:spPr>
          <a:xfrm>
            <a:off x="5808797" y="6019704"/>
            <a:ext cx="3428143" cy="35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Lato"/>
              <a:buNone/>
            </a:pPr>
            <a:r>
              <a:rPr lang="en-US" sz="36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Depopulate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9046488" y="2067818"/>
            <a:ext cx="2666333" cy="3790002"/>
          </a:xfrm>
          <a:prstGeom prst="roundRect">
            <a:avLst>
              <a:gd name="adj" fmla="val 3429"/>
            </a:avLst>
          </a:prstGeom>
          <a:noFill/>
          <a:ln w="25400" cap="flat" cmpd="sng">
            <a:solidFill>
              <a:srgbClr val="466AA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5"/>
          <p:cNvSpPr/>
          <p:nvPr/>
        </p:nvSpPr>
        <p:spPr>
          <a:xfrm>
            <a:off x="8665583" y="6019704"/>
            <a:ext cx="3428143" cy="35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Lato"/>
              <a:buNone/>
            </a:pPr>
            <a:r>
              <a:rPr lang="en-US" sz="36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Restore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5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131" y="3085630"/>
            <a:ext cx="2799164" cy="2293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5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65747" y="3286531"/>
            <a:ext cx="2437597" cy="14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" descr="preencoded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84927" y="3240749"/>
            <a:ext cx="2475881" cy="1444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5" descr="preencoded.png"/>
          <p:cNvPicPr preferRelativeResize="0"/>
          <p:nvPr/>
        </p:nvPicPr>
        <p:blipFill rotWithShape="1">
          <a:blip r:embed="rId7">
            <a:alphaModFix/>
          </a:blip>
          <a:srcRect t="13331" b="13331"/>
          <a:stretch/>
        </p:blipFill>
        <p:spPr>
          <a:xfrm>
            <a:off x="9133685" y="3117394"/>
            <a:ext cx="2491938" cy="1690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155042" y="2537206"/>
            <a:ext cx="2567755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800" b="1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cs typeface="Poppins" pitchFamily="34" charset="-120"/>
              </a:rPr>
              <a:t>Wolves in the Wild</a:t>
            </a:r>
            <a:endParaRPr lang="en-US" sz="11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6B954-6DA1-6C6D-CDCB-7F29B7B02CE2}"/>
              </a:ext>
            </a:extLst>
          </p:cNvPr>
          <p:cNvSpPr txBox="1"/>
          <p:nvPr/>
        </p:nvSpPr>
        <p:spPr>
          <a:xfrm>
            <a:off x="4088897" y="5602879"/>
            <a:ext cx="8103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100"/>
              <a:defRPr/>
            </a:pPr>
            <a:r>
              <a:rPr lang="en-US" sz="2000" dirty="0"/>
              <a:t>https://</a:t>
            </a:r>
            <a:r>
              <a:rPr lang="en-US" sz="2000" dirty="0" err="1"/>
              <a:t>www.yellowstonepark.com</a:t>
            </a:r>
            <a:r>
              <a:rPr lang="en-US" sz="2000" dirty="0"/>
              <a:t>/things-to-do/wildlife/wolf-reintroduction-changes-ecosystem/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F8F501-1A77-3B16-D9F6-EDDCCD68E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932" y="930656"/>
            <a:ext cx="8103102" cy="45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83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877840" cy="7014754"/>
          </a:xfrm>
          <a:prstGeom prst="rect">
            <a:avLst/>
          </a:prstGeom>
          <a:solidFill>
            <a:srgbClr val="1D3557"/>
          </a:solidFill>
        </p:spPr>
      </p:sp>
      <p:sp>
        <p:nvSpPr>
          <p:cNvPr id="3" name="Object 2"/>
          <p:cNvSpPr/>
          <p:nvPr/>
        </p:nvSpPr>
        <p:spPr>
          <a:xfrm>
            <a:off x="0" y="2537206"/>
            <a:ext cx="2877840" cy="180091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spcAft>
                <a:spcPts val="600"/>
              </a:spcAft>
              <a:buNone/>
            </a:pPr>
            <a:r>
              <a:rPr lang="en-US" sz="2800" b="1" kern="0" spc="48" dirty="0">
                <a:solidFill>
                  <a:srgbClr val="FFFFFF">
                    <a:alpha val="90000"/>
                  </a:srgbClr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Wolf Reintroduction</a:t>
            </a:r>
            <a:endParaRPr lang="en-US" sz="1100" b="1" dirty="0"/>
          </a:p>
        </p:txBody>
      </p:sp>
      <p:pic>
        <p:nvPicPr>
          <p:cNvPr id="6" name="Online Media 2" descr="WOLF WEEK: Meaning of the wolf in Native American culture">
            <a:hlinkClick r:id="" action="ppaction://media"/>
            <a:extLst>
              <a:ext uri="{FF2B5EF4-FFF2-40B4-BE49-F238E27FC236}">
                <a16:creationId xmlns:a16="http://schemas.microsoft.com/office/drawing/2014/main" id="{3C2FC377-D512-E0C6-C792-00907760BCE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73283" y="1080764"/>
            <a:ext cx="8343013" cy="47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2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5"/>
          <p:cNvSpPr/>
          <p:nvPr/>
        </p:nvSpPr>
        <p:spPr>
          <a:xfrm>
            <a:off x="0" y="0"/>
            <a:ext cx="12188952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45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Poppins"/>
              <a:buNone/>
            </a:pPr>
            <a:r>
              <a:rPr lang="en-US" sz="7100" b="1" dirty="0">
                <a:solidFill>
                  <a:srgbClr val="FFFFFF"/>
                </a:solidFill>
                <a:latin typeface="Poppins"/>
                <a:cs typeface="Poppins"/>
                <a:sym typeface="Poppins"/>
              </a:rPr>
              <a:t>Lesson Links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5"/>
          <p:cNvSpPr/>
          <p:nvPr/>
        </p:nvSpPr>
        <p:spPr>
          <a:xfrm>
            <a:off x="4585556" y="2118536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5"/>
          <p:cNvSpPr/>
          <p:nvPr/>
        </p:nvSpPr>
        <p:spPr>
          <a:xfrm>
            <a:off x="422587" y="1956189"/>
            <a:ext cx="11343777" cy="4901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8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Lesson 3</a:t>
            </a:r>
            <a:endParaRPr lang="en-US" sz="28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800" dirty="0">
                <a:latin typeface="Lato"/>
                <a:ea typeface="Lato"/>
                <a:cs typeface="Lato"/>
                <a:sym typeface="Lato"/>
                <a:hlinkClick r:id="rId4"/>
              </a:rPr>
              <a:t>Wolves and Ranchers</a:t>
            </a:r>
            <a:endParaRPr lang="en-US" sz="2800" dirty="0">
              <a:latin typeface="Lato"/>
              <a:ea typeface="Lato"/>
              <a:cs typeface="Lato"/>
              <a:sym typeface="Lato"/>
            </a:endParaRPr>
          </a:p>
          <a:p>
            <a:pPr>
              <a:buSzPts val="3800"/>
            </a:pPr>
            <a:r>
              <a:rPr lang="en-US" sz="2000" dirty="0"/>
              <a:t>https://</a:t>
            </a:r>
            <a:r>
              <a:rPr lang="en-US" sz="2000" dirty="0" err="1"/>
              <a:t>www.youtube.com</a:t>
            </a:r>
            <a:r>
              <a:rPr lang="en-US" sz="2000" dirty="0"/>
              <a:t>/</a:t>
            </a:r>
            <a:r>
              <a:rPr lang="en-US" sz="2000" dirty="0" err="1"/>
              <a:t>watch?v</a:t>
            </a:r>
            <a:r>
              <a:rPr lang="en-US" sz="2000" dirty="0"/>
              <a:t>=GoH2l8dHwlE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000" b="1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800" b="1" dirty="0">
                <a:latin typeface="Lato"/>
                <a:ea typeface="Lato"/>
                <a:cs typeface="Lato"/>
                <a:sym typeface="Lato"/>
              </a:rPr>
              <a:t>Lesson 4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CLAVES Wheel of Morphology</a:t>
            </a:r>
            <a:endParaRPr lang="en-US" sz="28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>
              <a:buSzPts val="3800"/>
            </a:pPr>
            <a:r>
              <a:rPr lang="en-US" sz="2000" dirty="0"/>
              <a:t>https://</a:t>
            </a:r>
            <a:r>
              <a:rPr lang="en-US" sz="2000" dirty="0" err="1"/>
              <a:t>wheelofnames.com</a:t>
            </a:r>
            <a:r>
              <a:rPr lang="en-US" sz="2000" dirty="0"/>
              <a:t>/view/899-8ff/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800" b="1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800" b="1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Lesson 6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800" dirty="0">
                <a:latin typeface="Lato"/>
                <a:ea typeface="Lato"/>
                <a:cs typeface="Lato"/>
                <a:sym typeface="Lato"/>
                <a:hlinkClick r:id="rId6"/>
              </a:rPr>
              <a:t>Wolves in the Wild</a:t>
            </a:r>
            <a:endParaRPr lang="en-US" sz="2800" dirty="0">
              <a:latin typeface="Lato"/>
              <a:ea typeface="Lato"/>
              <a:cs typeface="Lato"/>
              <a:sym typeface="Lato"/>
            </a:endParaRPr>
          </a:p>
          <a:p>
            <a:pPr>
              <a:buSzPts val="3800"/>
            </a:pPr>
            <a:r>
              <a:rPr lang="en-US" sz="2000" dirty="0">
                <a:hlinkClick r:id="rId6"/>
              </a:rPr>
              <a:t>https://www.yellowstonepark.com/things-to-do/wildlife/wolf-reintroduction-changes-ecosystem/</a:t>
            </a:r>
            <a:endParaRPr lang="en-US" sz="3200" dirty="0"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r>
              <a:rPr lang="en-US" sz="2800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Wo</a:t>
            </a:r>
            <a:r>
              <a:rPr lang="en-US" sz="2800" dirty="0">
                <a:latin typeface="Lato"/>
                <a:ea typeface="Lato"/>
                <a:cs typeface="Lato"/>
                <a:sym typeface="Lato"/>
                <a:hlinkClick r:id="rId7"/>
              </a:rPr>
              <a:t>lves Reintroduction</a:t>
            </a:r>
            <a:endParaRPr lang="en-US" sz="2800" dirty="0">
              <a:latin typeface="Lato"/>
              <a:ea typeface="Lato"/>
              <a:cs typeface="Lato"/>
              <a:sym typeface="Lato"/>
            </a:endParaRPr>
          </a:p>
          <a:p>
            <a:pPr>
              <a:buSzPts val="3800"/>
            </a:pPr>
            <a:r>
              <a:rPr lang="en-US" sz="2000" dirty="0"/>
              <a:t>https://</a:t>
            </a:r>
            <a:r>
              <a:rPr lang="en-US" sz="2000" dirty="0" err="1"/>
              <a:t>www.youtube.com</a:t>
            </a:r>
            <a:r>
              <a:rPr lang="en-US" sz="2000" dirty="0"/>
              <a:t>/</a:t>
            </a:r>
            <a:r>
              <a:rPr lang="en-US" sz="2000" dirty="0" err="1"/>
              <a:t>watch?v</a:t>
            </a:r>
            <a:r>
              <a:rPr lang="en-US" sz="2000" dirty="0"/>
              <a:t>=7fve66nkKy4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Lato"/>
              <a:buNone/>
            </a:pPr>
            <a:endParaRPr lang="en-US" sz="2800" dirty="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1" name="Google Shape;521;p45"/>
          <p:cNvSpPr/>
          <p:nvPr/>
        </p:nvSpPr>
        <p:spPr>
          <a:xfrm>
            <a:off x="4585556" y="3388383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45"/>
          <p:cNvSpPr/>
          <p:nvPr/>
        </p:nvSpPr>
        <p:spPr>
          <a:xfrm>
            <a:off x="4585556" y="4658230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45"/>
          <p:cNvSpPr/>
          <p:nvPr/>
        </p:nvSpPr>
        <p:spPr>
          <a:xfrm>
            <a:off x="4585556" y="5410336"/>
            <a:ext cx="1104624" cy="37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</a:pPr>
            <a:r>
              <a:rPr lang="en-US" sz="14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220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6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6"/>
          <p:cNvSpPr/>
          <p:nvPr/>
        </p:nvSpPr>
        <p:spPr>
          <a:xfrm>
            <a:off x="0" y="0"/>
            <a:ext cx="12188955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Day 1: Words of the Day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6"/>
          <p:cNvSpPr/>
          <p:nvPr/>
        </p:nvSpPr>
        <p:spPr>
          <a:xfrm>
            <a:off x="476131" y="2067818"/>
            <a:ext cx="5523119" cy="3790002"/>
          </a:xfrm>
          <a:prstGeom prst="roundRect">
            <a:avLst>
              <a:gd name="adj" fmla="val 2413"/>
            </a:avLst>
          </a:prstGeom>
          <a:noFill/>
          <a:ln w="25400" cap="flat" cmpd="sng">
            <a:solidFill>
              <a:srgbClr val="466AA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95226" y="6019704"/>
            <a:ext cx="6284928" cy="35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Lato"/>
              <a:buNone/>
            </a:pPr>
            <a:r>
              <a:rPr lang="en-US" sz="36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Exterminate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6"/>
          <p:cNvSpPr/>
          <p:nvPr/>
        </p:nvSpPr>
        <p:spPr>
          <a:xfrm>
            <a:off x="6189702" y="2067818"/>
            <a:ext cx="5523119" cy="3790002"/>
          </a:xfrm>
          <a:prstGeom prst="roundRect">
            <a:avLst>
              <a:gd name="adj" fmla="val 2413"/>
            </a:avLst>
          </a:prstGeom>
          <a:noFill/>
          <a:ln w="25400" cap="flat" cmpd="sng">
            <a:solidFill>
              <a:srgbClr val="000000">
                <a:alpha val="8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5808797" y="6019704"/>
            <a:ext cx="6284928" cy="35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Lato"/>
              <a:buNone/>
            </a:pPr>
            <a:r>
              <a:rPr lang="en-US" sz="3600" b="1">
                <a:solidFill>
                  <a:srgbClr val="E36C09"/>
                </a:solidFill>
                <a:latin typeface="Lato"/>
                <a:ea typeface="Lato"/>
                <a:cs typeface="Lato"/>
                <a:sym typeface="Lato"/>
              </a:rPr>
              <a:t>Reintroduce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6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357" y="2256371"/>
            <a:ext cx="5332666" cy="437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 descr="preencoded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0154" y="2396671"/>
            <a:ext cx="5241103" cy="3146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"/>
          <p:cNvSpPr/>
          <p:nvPr/>
        </p:nvSpPr>
        <p:spPr>
          <a:xfrm>
            <a:off x="1321978" y="2404259"/>
            <a:ext cx="9544997" cy="98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10700"/>
              <a:buFont typeface="Poppins"/>
              <a:buNone/>
            </a:pPr>
            <a:r>
              <a:rPr lang="en-US" sz="107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Exterminate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5223637" y="4106213"/>
            <a:ext cx="1741677" cy="31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Poppins"/>
              <a:buNone/>
            </a:pPr>
            <a:r>
              <a:rPr lang="en-US" sz="3200" i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Verb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7618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8"/>
          <p:cNvSpPr/>
          <p:nvPr/>
        </p:nvSpPr>
        <p:spPr>
          <a:xfrm>
            <a:off x="0" y="0"/>
            <a:ext cx="12188955" cy="1590039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8"/>
          <p:cNvSpPr/>
          <p:nvPr/>
        </p:nvSpPr>
        <p:spPr>
          <a:xfrm>
            <a:off x="95226" y="447563"/>
            <a:ext cx="11998500" cy="66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7100"/>
              <a:buFont typeface="Poppins"/>
              <a:buNone/>
            </a:pPr>
            <a:r>
              <a:rPr lang="en-US" sz="7100" b="1">
                <a:solidFill>
                  <a:srgbClr val="E36C09"/>
                </a:solidFill>
                <a:latin typeface="Poppins"/>
                <a:ea typeface="Poppins"/>
                <a:cs typeface="Poppins"/>
                <a:sym typeface="Poppins"/>
              </a:rPr>
              <a:t>Exterminate</a:t>
            </a:r>
            <a:endParaRPr sz="1800">
              <a:solidFill>
                <a:srgbClr val="E36C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8"/>
          <p:cNvSpPr/>
          <p:nvPr/>
        </p:nvSpPr>
        <p:spPr>
          <a:xfrm>
            <a:off x="476131" y="2066170"/>
            <a:ext cx="3348715" cy="4313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8"/>
          <p:cNvSpPr/>
          <p:nvPr/>
        </p:nvSpPr>
        <p:spPr>
          <a:xfrm>
            <a:off x="4300944" y="3152241"/>
            <a:ext cx="133316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8"/>
          <p:cNvSpPr/>
          <p:nvPr/>
        </p:nvSpPr>
        <p:spPr>
          <a:xfrm>
            <a:off x="4577132" y="3007915"/>
            <a:ext cx="7421367" cy="9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Have you heard this word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before?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8"/>
          <p:cNvSpPr/>
          <p:nvPr/>
        </p:nvSpPr>
        <p:spPr>
          <a:xfrm>
            <a:off x="4300944" y="4577137"/>
            <a:ext cx="133316" cy="133317"/>
          </a:xfrm>
          <a:prstGeom prst="ellipse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8"/>
          <p:cNvSpPr/>
          <p:nvPr/>
        </p:nvSpPr>
        <p:spPr>
          <a:xfrm>
            <a:off x="4577132" y="4432779"/>
            <a:ext cx="7421367" cy="977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Lato"/>
              <a:buNone/>
            </a:pP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What do you know about this</a:t>
            </a:r>
            <a:b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4000" b="1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word?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174" y="1727550"/>
            <a:ext cx="2934374" cy="5015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"/>
          <p:cNvSpPr/>
          <p:nvPr/>
        </p:nvSpPr>
        <p:spPr>
          <a:xfrm>
            <a:off x="0" y="0"/>
            <a:ext cx="6103999" cy="6865808"/>
          </a:xfrm>
          <a:prstGeom prst="rect">
            <a:avLst/>
          </a:prstGeom>
          <a:solidFill>
            <a:srgbClr val="466AA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3" name="Google Shape;113;p9" descr="preencoded.png"/>
          <p:cNvPicPr preferRelativeResize="0"/>
          <p:nvPr/>
        </p:nvPicPr>
        <p:blipFill rotWithShape="1">
          <a:blip r:embed="rId3">
            <a:alphaModFix/>
          </a:blip>
          <a:srcRect l="20664" t="504" r="20664" b="503"/>
          <a:stretch/>
        </p:blipFill>
        <p:spPr>
          <a:xfrm>
            <a:off x="0" y="0"/>
            <a:ext cx="6103999" cy="686580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9"/>
          <p:cNvSpPr/>
          <p:nvPr/>
        </p:nvSpPr>
        <p:spPr>
          <a:xfrm>
            <a:off x="6088001" y="-7808"/>
            <a:ext cx="6103999" cy="6865808"/>
          </a:xfrm>
          <a:prstGeom prst="rect">
            <a:avLst/>
          </a:prstGeom>
          <a:solidFill>
            <a:srgbClr val="1D35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9"/>
          <p:cNvSpPr/>
          <p:nvPr/>
        </p:nvSpPr>
        <p:spPr>
          <a:xfrm>
            <a:off x="6377512" y="1754531"/>
            <a:ext cx="5557189" cy="1226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"/>
              <a:buNone/>
            </a:pPr>
            <a:r>
              <a:rPr lang="en-US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In </a:t>
            </a:r>
            <a:r>
              <a:rPr lang="en-US" sz="2800" b="1" i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The Wolves are Back,</a:t>
            </a:r>
            <a:r>
              <a:rPr lang="en-US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the Yellowstone wolves were shot and exterminated in the 1920s. Since then, there were no more wolves in the area.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9"/>
          <p:cNvSpPr/>
          <p:nvPr/>
        </p:nvSpPr>
        <p:spPr>
          <a:xfrm>
            <a:off x="6377512" y="5053549"/>
            <a:ext cx="5557189" cy="896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"/>
              <a:buNone/>
            </a:pPr>
            <a:r>
              <a:rPr lang="en-US" sz="28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What does the text say before and after the word that might give clues to its meaning?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5B8B607-6407-0B48-A48C-63FAAFA188B3}">
  <we:reference id="wa200003964" version="1.0.0.0" store="en-US" storeType="OMEX"/>
  <we:alternateReferences>
    <we:reference id="wa200003964" version="1.0.0.0" store="en-US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1044</Words>
  <Application>Microsoft Office PowerPoint</Application>
  <PresentationFormat>Widescreen</PresentationFormat>
  <Paragraphs>200</Paragraphs>
  <Slides>52</Slides>
  <Notes>52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Calibri</vt:lpstr>
      <vt:lpstr>Arial</vt:lpstr>
      <vt:lpstr>Poppins</vt:lpstr>
      <vt:lpstr>Lato Medium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PptxGenJS</dc:creator>
  <cp:lastModifiedBy>bree.luo@gmail.com</cp:lastModifiedBy>
  <cp:revision>9</cp:revision>
  <dcterms:created xsi:type="dcterms:W3CDTF">2022-08-12T20:22:10Z</dcterms:created>
  <dcterms:modified xsi:type="dcterms:W3CDTF">2023-07-27T14:48:54Z</dcterms:modified>
</cp:coreProperties>
</file>